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47"/>
  </p:notesMasterIdLst>
  <p:handoutMasterIdLst>
    <p:handoutMasterId r:id="rId48"/>
  </p:handoutMasterIdLst>
  <p:sldIdLst>
    <p:sldId id="295" r:id="rId2"/>
    <p:sldId id="401" r:id="rId3"/>
    <p:sldId id="398" r:id="rId4"/>
    <p:sldId id="433" r:id="rId5"/>
    <p:sldId id="434" r:id="rId6"/>
    <p:sldId id="435" r:id="rId7"/>
    <p:sldId id="396" r:id="rId8"/>
    <p:sldId id="352" r:id="rId9"/>
    <p:sldId id="402" r:id="rId10"/>
    <p:sldId id="353" r:id="rId11"/>
    <p:sldId id="354" r:id="rId12"/>
    <p:sldId id="403" r:id="rId13"/>
    <p:sldId id="361" r:id="rId14"/>
    <p:sldId id="360" r:id="rId15"/>
    <p:sldId id="356" r:id="rId16"/>
    <p:sldId id="454" r:id="rId17"/>
    <p:sldId id="359" r:id="rId18"/>
    <p:sldId id="358" r:id="rId19"/>
    <p:sldId id="357" r:id="rId20"/>
    <p:sldId id="362" r:id="rId21"/>
    <p:sldId id="376" r:id="rId22"/>
    <p:sldId id="391" r:id="rId23"/>
    <p:sldId id="382" r:id="rId24"/>
    <p:sldId id="384" r:id="rId25"/>
    <p:sldId id="453" r:id="rId26"/>
    <p:sldId id="383" r:id="rId27"/>
    <p:sldId id="393" r:id="rId28"/>
    <p:sldId id="392" r:id="rId29"/>
    <p:sldId id="436" r:id="rId30"/>
    <p:sldId id="437" r:id="rId31"/>
    <p:sldId id="438" r:id="rId32"/>
    <p:sldId id="439" r:id="rId33"/>
    <p:sldId id="440" r:id="rId34"/>
    <p:sldId id="441" r:id="rId35"/>
    <p:sldId id="442" r:id="rId36"/>
    <p:sldId id="443" r:id="rId37"/>
    <p:sldId id="444" r:id="rId38"/>
    <p:sldId id="445" r:id="rId39"/>
    <p:sldId id="446" r:id="rId40"/>
    <p:sldId id="447" r:id="rId41"/>
    <p:sldId id="448" r:id="rId42"/>
    <p:sldId id="449" r:id="rId43"/>
    <p:sldId id="450" r:id="rId44"/>
    <p:sldId id="451" r:id="rId45"/>
    <p:sldId id="452" r:id="rId46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33"/>
    <a:srgbClr val="CCCCFF"/>
    <a:srgbClr val="FFFF99"/>
    <a:srgbClr val="A9CEEF"/>
    <a:srgbClr val="BBD8F3"/>
    <a:srgbClr val="A2CAEE"/>
    <a:srgbClr val="FFFF00"/>
    <a:srgbClr val="5B16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331" autoAdjust="0"/>
  </p:normalViewPr>
  <p:slideViewPr>
    <p:cSldViewPr snapToGrid="0">
      <p:cViewPr>
        <p:scale>
          <a:sx n="100" d="100"/>
          <a:sy n="100" d="100"/>
        </p:scale>
        <p:origin x="954" y="-72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5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fld id="{19F133C9-D88D-45BA-BC3B-ACDC2DCAA6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56006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fld id="{202BC6C4-9C4D-4D74-8E2F-FC1F5CCC157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3138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47" tIns="49224" rIns="98447" bIns="492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7111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9900" y="727075"/>
            <a:ext cx="6373813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267429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F429A5D-B22B-495D-BA4E-2D983356B133}" type="slidenum">
              <a:rPr lang="en-US" altLang="en-US" sz="1100"/>
              <a:pPr/>
              <a:t>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5931675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BB77367-B321-4C26-A015-A6368C594B2A}" type="slidenum">
              <a:rPr lang="en-US" altLang="en-US" sz="1100"/>
              <a:pPr/>
              <a:t>10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8629338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788F0BC-0BD2-45A7-BCCF-AFAC02BDFFAF}" type="slidenum">
              <a:rPr lang="en-US" altLang="en-US" sz="1100"/>
              <a:pPr/>
              <a:t>11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618786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CEF67E6-3CF4-4A83-9FBC-683D7483ADE5}" type="slidenum">
              <a:rPr lang="en-US" altLang="en-US" sz="1100"/>
              <a:pPr/>
              <a:t>12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26236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FED9A56-65E8-4CF9-9A2A-E6756BF3FBE0}" type="slidenum">
              <a:rPr lang="en-US" altLang="en-US" sz="1100"/>
              <a:pPr/>
              <a:t>13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958151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1B3E661-9F27-4C3F-9730-298DD13E242B}" type="slidenum">
              <a:rPr lang="en-US" altLang="en-US" sz="1100"/>
              <a:pPr/>
              <a:t>14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868512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60AC9D5-B1C2-42BF-A1A9-BA1F314AF31F}" type="slidenum">
              <a:rPr lang="en-US" altLang="en-US" sz="1100"/>
              <a:pPr/>
              <a:t>15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923385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1B3E661-9F27-4C3F-9730-298DD13E242B}" type="slidenum">
              <a:rPr lang="en-US" altLang="en-US" sz="1100"/>
              <a:pPr/>
              <a:t>16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625133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5E7A02E-0530-4585-9274-0418584DC940}" type="slidenum">
              <a:rPr lang="en-US" altLang="en-US" sz="1100"/>
              <a:pPr/>
              <a:t>17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9826695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8146BE5-7939-4CCB-9E47-C03C862D6DEF}" type="slidenum">
              <a:rPr lang="en-US" altLang="en-US" sz="1100"/>
              <a:pPr/>
              <a:t>18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5258471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252D95F-F268-48CE-8C0B-ADBFD5DBE02D}" type="slidenum">
              <a:rPr lang="en-US" altLang="en-US" sz="1100"/>
              <a:pPr/>
              <a:t>19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541870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5EBB1AF-6DBE-406D-A272-585A6801A59A}" type="slidenum">
              <a:rPr lang="en-US" altLang="en-US" sz="1100"/>
              <a:pPr/>
              <a:t>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3299958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8907BD6-98F9-4E77-B914-6B1101B0AAD3}" type="slidenum">
              <a:rPr lang="en-US" altLang="en-US" sz="1100"/>
              <a:pPr/>
              <a:t>20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9205747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A3297AC-F2AC-4E8B-8F03-C26C7ACF2AC6}" type="slidenum">
              <a:rPr lang="en-US" altLang="en-US" sz="1100"/>
              <a:pPr/>
              <a:t>21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8095919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F423E02-0A2E-4611-8B58-3E57CF02D50B}" type="slidenum">
              <a:rPr lang="en-US" altLang="en-US" sz="1100"/>
              <a:pPr/>
              <a:t>22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2524582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DDD893B-842E-4448-B32B-30CF2A149691}" type="slidenum">
              <a:rPr lang="en-US" altLang="en-US" sz="1100"/>
              <a:pPr/>
              <a:t>23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5030086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440635B-D2BA-49E8-85AA-FF9763A0C44F}" type="slidenum">
              <a:rPr lang="en-US" altLang="en-US" sz="1100"/>
              <a:pPr/>
              <a:t>24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0415478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5401E43-17DD-4FA6-A77C-A36A66E6C608}" type="slidenum">
              <a:rPr lang="en-US" altLang="en-US" sz="1100"/>
              <a:pPr/>
              <a:t>25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8449981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765EB14-6652-40CE-B7C3-641B113DA398}" type="slidenum">
              <a:rPr lang="en-US" altLang="en-US" sz="1100"/>
              <a:pPr/>
              <a:t>26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4683023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D11EDC1-900D-424F-8719-3DF05687B064}" type="slidenum">
              <a:rPr lang="en-US" altLang="en-US" sz="1100"/>
              <a:pPr/>
              <a:t>27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7394939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6338A8F-F829-48CD-AC55-1A99797747B0}" type="slidenum">
              <a:rPr lang="en-US" altLang="en-US" sz="1100"/>
              <a:pPr/>
              <a:t>28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0734315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C7A8EC7-3F6C-4CB4-86E9-1AD66CCECDB7}" type="slidenum">
              <a:rPr lang="en-US" altLang="en-US" sz="1100"/>
              <a:pPr/>
              <a:t>29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081128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6B1E2BC-B780-46A6-8E63-37AAB5A30F87}" type="slidenum">
              <a:rPr lang="en-US" altLang="en-US" sz="1100"/>
              <a:pPr/>
              <a:t>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7252103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747C060-F46B-4EB2-8B40-10C41F28B808}" type="slidenum">
              <a:rPr lang="en-US" altLang="en-US" sz="1100"/>
              <a:pPr/>
              <a:t>30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1030378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D2E4D51-BFA3-48A8-B16C-ECC4A3E95D3F}" type="slidenum">
              <a:rPr lang="en-US" altLang="en-US" sz="1100"/>
              <a:pPr/>
              <a:t>31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8833446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8852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368" tIns="0" rIns="20368" b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E8D9E283-1D8F-4BC4-9050-A9FC30D06192}" type="slidenum">
              <a:rPr lang="en-US" altLang="en-US" sz="1100" i="1"/>
              <a:pPr algn="r"/>
              <a:t>32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4678935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BE4BA52-F368-4FD3-8216-6A004562B110}" type="slidenum">
              <a:rPr lang="en-US" altLang="en-US" sz="1100"/>
              <a:pPr/>
              <a:t>33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0543157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19C4417-3EFF-4106-A2D2-21BBD26B0F3B}" type="slidenum">
              <a:rPr lang="en-US" altLang="en-US" sz="1100"/>
              <a:pPr/>
              <a:t>34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76677837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5FCF5E5-4A31-4040-BD63-26FD254AEE38}" type="slidenum">
              <a:rPr lang="en-US" altLang="en-US" sz="1100"/>
              <a:pPr/>
              <a:t>35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32606547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D5ACCF6-0002-4EDA-BFA4-FAD1F02E4F07}" type="slidenum">
              <a:rPr lang="en-US" altLang="en-US" sz="1100"/>
              <a:pPr/>
              <a:t>36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6121187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2EB2ADB-7B4A-47D1-8CB9-C42256040B1A}" type="slidenum">
              <a:rPr lang="en-US" altLang="en-US" sz="1100"/>
              <a:pPr/>
              <a:t>37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0203737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F1DB19F-DFBC-431A-AE9C-97FC43903A81}" type="slidenum">
              <a:rPr lang="en-US" altLang="en-US" sz="1100"/>
              <a:pPr/>
              <a:t>38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79139655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E1CC80C-EEDC-4EB1-9F59-E3F858667EED}" type="slidenum">
              <a:rPr lang="en-US" altLang="en-US" sz="1100"/>
              <a:pPr/>
              <a:t>39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865084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3CB06B5-A4B8-4EAF-B601-8FEE6F353BFA}" type="slidenum">
              <a:rPr lang="en-US" altLang="en-US" sz="1100"/>
              <a:pPr/>
              <a:t>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91266829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2027817-0B1E-46A1-ADCD-B3CC4FFB92C2}" type="slidenum">
              <a:rPr lang="en-US" altLang="en-US" sz="1100"/>
              <a:pPr/>
              <a:t>40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73385798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E6DF0BF-42E6-4200-997B-D680EB097596}" type="slidenum">
              <a:rPr lang="en-US" altLang="en-US" sz="1100"/>
              <a:pPr/>
              <a:t>41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16446359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B852A3F-D0C0-4F32-A010-38E456596D95}" type="slidenum">
              <a:rPr lang="en-US" altLang="en-US" sz="1100"/>
              <a:pPr/>
              <a:t>42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64512973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A79AD61-0426-4248-B534-3B5B45FA33F5}" type="slidenum">
              <a:rPr lang="en-US" altLang="en-US" sz="1100"/>
              <a:pPr/>
              <a:t>43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6557136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6D404D9-F867-4488-9710-187615D17C37}" type="slidenum">
              <a:rPr lang="en-US" altLang="en-US" sz="1100"/>
              <a:pPr/>
              <a:t>44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26738754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DB9CEFF-419B-4E64-BC6F-1EDAC5B132E3}" type="slidenum">
              <a:rPr lang="en-US" altLang="en-US" sz="1100"/>
              <a:pPr/>
              <a:t>45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785326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132A9EF-D3A9-43B0-B759-275145BFDFF1}" type="slidenum">
              <a:rPr lang="en-US" altLang="en-US" sz="1100"/>
              <a:pPr/>
              <a:t>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516276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73AE083-27CC-4EA1-92C9-364714C97F7A}" type="slidenum">
              <a:rPr lang="en-US" altLang="en-US" sz="1100"/>
              <a:pPr/>
              <a:t>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038700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B899977-7ED9-4E5D-BA85-61C577C3F5CA}" type="slidenum">
              <a:rPr lang="en-US" altLang="en-US" sz="1100"/>
              <a:pPr/>
              <a:t>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975056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F6F3BEA-FBAD-4588-A16C-B0BE420C3D52}" type="slidenum">
              <a:rPr lang="en-US" altLang="en-US" sz="1100"/>
              <a:pPr/>
              <a:t>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582782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5E603CA-D1C0-4A25-9181-74A87B0E48FF}" type="slidenum">
              <a:rPr lang="en-US" altLang="en-US" sz="1100"/>
              <a:pPr/>
              <a:t>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452827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BAA0E-5E82-49B7-874B-1A70C434E345}" type="datetime1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Combined Forces – AISC Manual 16th Ed &amp; ANSI/AISC 360-22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9B94F-C0D7-4A52-82E1-6525A3E6F7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9572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40FAA-4785-4EE1-89CB-8182DCFD8E45}" type="datetime1">
              <a:rPr lang="en-US" smtClean="0"/>
              <a:t>7/31/2024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Combined Forces – AISC Manual 16th Ed &amp; ANSI/AISC 360-22</a:t>
            </a:r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A8044-E5D8-42D9-B34D-F6D8D5D8E0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7599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1305984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761034FE-A233-4FED-820C-45D669BE04CF}" type="datetime1">
              <a:rPr lang="en-US" smtClean="0"/>
              <a:t>7/31/2024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BCBCBC"/>
                </a:solidFill>
              </a:defRPr>
            </a:lvl1pPr>
          </a:lstStyle>
          <a:p>
            <a:pPr>
              <a:defRPr/>
            </a:pPr>
            <a:r>
              <a:rPr lang="en-US"/>
              <a:t>Combined Forces – AISC Manual 16th Ed &amp; ANSI/AISC 360-22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BCBCBC"/>
                </a:solidFill>
              </a:defRPr>
            </a:lvl1pPr>
          </a:lstStyle>
          <a:p>
            <a:fld id="{2C684D76-2F2A-4E3A-8FA9-3BA5D4EACC15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CB626E-8AFE-97DE-8F1D-0A11935523B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8462" y="5760720"/>
            <a:ext cx="920376" cy="9144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anose="05020102010507070707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anose="05000000000000000000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anose="050401020108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8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4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4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5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24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2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23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4.w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616453" y="2514226"/>
            <a:ext cx="8672945" cy="2872549"/>
          </a:xfrm>
          <a:prstGeom prst="rect">
            <a:avLst/>
          </a:prstGeom>
          <a:solidFill>
            <a:schemeClr val="bg1">
              <a:lumMod val="65000"/>
              <a:lumOff val="35000"/>
              <a:alpha val="62000"/>
            </a:schemeClr>
          </a:solidFill>
          <a:ln w="101600"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Column  Design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COMBINED FORCES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AISC Manual – 16</a:t>
            </a:r>
            <a:r>
              <a:rPr lang="en-US" sz="4800" b="1" baseline="30000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th</a:t>
            </a: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Edition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ANSI/AISC 360-22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1093" y="5752443"/>
            <a:ext cx="2536825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Developed by Scott Civjan</a:t>
            </a:r>
          </a:p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University of Massachusetts, Amherst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760386" y="319758"/>
            <a:ext cx="8229600" cy="1828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Teaching Modules for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Steel Instruction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9B94F-C0D7-4A52-82E1-6525A3E6F749}" type="slidenum">
              <a:rPr lang="en-US" altLang="en-US" smtClean="0"/>
              <a:pPr/>
              <a:t>1</a:t>
            </a:fld>
            <a:endParaRPr lang="en-US" alt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401E08-1DFA-966A-C8FC-2D4D21CD4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9338" y="6355679"/>
            <a:ext cx="4360333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Combined Forces – AISC Manual 16th Ed &amp; ANSI/AISC 360-22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835400" y="6303961"/>
            <a:ext cx="467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4016375" y="5280026"/>
            <a:ext cx="5843588" cy="9429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  				Equation H1-1b</a:t>
            </a:r>
          </a:p>
        </p:txBody>
      </p:sp>
      <p:graphicFrame>
        <p:nvGraphicFramePr>
          <p:cNvPr id="11268" name="Object 3"/>
          <p:cNvGraphicFramePr>
            <a:graphicFrameLocks noChangeAspect="1"/>
          </p:cNvGraphicFramePr>
          <p:nvPr/>
        </p:nvGraphicFramePr>
        <p:xfrm>
          <a:off x="5686425" y="3273425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6425" y="3273425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 bwMode="auto">
          <a:xfrm>
            <a:off x="4010025" y="2927351"/>
            <a:ext cx="5843588" cy="9429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  				Equation H1-1a</a:t>
            </a:r>
          </a:p>
        </p:txBody>
      </p:sp>
      <p:graphicFrame>
        <p:nvGraphicFramePr>
          <p:cNvPr id="11270" name="Object 5"/>
          <p:cNvGraphicFramePr>
            <a:graphicFrameLocks noChangeAspect="1"/>
          </p:cNvGraphicFramePr>
          <p:nvPr/>
        </p:nvGraphicFramePr>
        <p:xfrm>
          <a:off x="4125913" y="5284788"/>
          <a:ext cx="2767012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62100" imgH="508000" progId="Equation.3">
                  <p:embed/>
                </p:oleObj>
              </mc:Choice>
              <mc:Fallback>
                <p:oleObj name="Equation" r:id="rId5" imgW="1562100" imgH="508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5913" y="5284788"/>
                        <a:ext cx="2767012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271" name="Group 12"/>
          <p:cNvGrpSpPr>
            <a:grpSpLocks/>
          </p:cNvGrpSpPr>
          <p:nvPr/>
        </p:nvGrpSpPr>
        <p:grpSpPr bwMode="auto">
          <a:xfrm>
            <a:off x="3011488" y="1793876"/>
            <a:ext cx="1835150" cy="898525"/>
            <a:chOff x="2036763" y="3230881"/>
            <a:chExt cx="1834197" cy="898208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2036763" y="3230881"/>
              <a:ext cx="1834197" cy="898208"/>
            </a:xfrm>
            <a:prstGeom prst="rect">
              <a:avLst/>
            </a:prstGeom>
            <a:solidFill>
              <a:schemeClr val="tx1">
                <a:lumMod val="95000"/>
                <a:alpha val="62000"/>
              </a:schemeClr>
            </a:solidFill>
            <a:ln w="38100" cap="flat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r>
                <a:rPr lang="en-US" dirty="0">
                  <a:solidFill>
                    <a:schemeClr val="bg1"/>
                  </a:solidFill>
                </a:rPr>
                <a:t>For </a:t>
              </a:r>
            </a:p>
          </p:txBody>
        </p:sp>
        <p:graphicFrame>
          <p:nvGraphicFramePr>
            <p:cNvPr id="11279" name="Object 9"/>
            <p:cNvGraphicFramePr>
              <a:graphicFrameLocks noChangeAspect="1"/>
            </p:cNvGraphicFramePr>
            <p:nvPr/>
          </p:nvGraphicFramePr>
          <p:xfrm>
            <a:off x="2698750" y="3350260"/>
            <a:ext cx="928370" cy="7340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545863" imgH="431613" progId="Equation.3">
                    <p:embed/>
                  </p:oleObj>
                </mc:Choice>
                <mc:Fallback>
                  <p:oleObj name="Equation" r:id="rId7" imgW="545863" imgH="431613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8750" y="3350260"/>
                          <a:ext cx="928370" cy="7340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272" name="Group 13"/>
          <p:cNvGrpSpPr>
            <a:grpSpLocks/>
          </p:cNvGrpSpPr>
          <p:nvPr/>
        </p:nvGrpSpPr>
        <p:grpSpPr bwMode="auto">
          <a:xfrm>
            <a:off x="3057525" y="4160839"/>
            <a:ext cx="1835150" cy="896937"/>
            <a:chOff x="2036763" y="3230881"/>
            <a:chExt cx="1834197" cy="898208"/>
          </a:xfrm>
        </p:grpSpPr>
        <p:sp>
          <p:nvSpPr>
            <p:cNvPr id="15" name="TextBox 14"/>
            <p:cNvSpPr txBox="1"/>
            <p:nvPr/>
          </p:nvSpPr>
          <p:spPr bwMode="auto">
            <a:xfrm>
              <a:off x="2036763" y="3230881"/>
              <a:ext cx="1834197" cy="898208"/>
            </a:xfrm>
            <a:prstGeom prst="rect">
              <a:avLst/>
            </a:prstGeom>
            <a:solidFill>
              <a:schemeClr val="tx1">
                <a:lumMod val="95000"/>
                <a:alpha val="62000"/>
              </a:schemeClr>
            </a:solidFill>
            <a:ln w="38100" cap="flat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r>
                <a:rPr lang="en-US" dirty="0">
                  <a:solidFill>
                    <a:schemeClr val="bg1"/>
                  </a:solidFill>
                </a:rPr>
                <a:t>For </a:t>
              </a:r>
            </a:p>
          </p:txBody>
        </p:sp>
        <p:graphicFrame>
          <p:nvGraphicFramePr>
            <p:cNvPr id="11277" name="Object 10"/>
            <p:cNvGraphicFramePr>
              <a:graphicFrameLocks noChangeAspect="1"/>
            </p:cNvGraphicFramePr>
            <p:nvPr/>
          </p:nvGraphicFramePr>
          <p:xfrm>
            <a:off x="2698750" y="3350260"/>
            <a:ext cx="928370" cy="7340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545863" imgH="431613" progId="Equation.3">
                    <p:embed/>
                  </p:oleObj>
                </mc:Choice>
                <mc:Fallback>
                  <p:oleObj name="Equation" r:id="rId9" imgW="545863" imgH="431613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8750" y="3350260"/>
                          <a:ext cx="928370" cy="7340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1273" name="Object 5"/>
          <p:cNvGraphicFramePr>
            <a:graphicFrameLocks noChangeAspect="1"/>
          </p:cNvGraphicFramePr>
          <p:nvPr/>
        </p:nvGraphicFramePr>
        <p:xfrm>
          <a:off x="4124325" y="2932113"/>
          <a:ext cx="2833688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00200" imgH="508000" progId="Equation.3">
                  <p:embed/>
                </p:oleObj>
              </mc:Choice>
              <mc:Fallback>
                <p:oleObj name="Equation" r:id="rId11" imgW="1600200" imgH="508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4325" y="2932113"/>
                        <a:ext cx="2833688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503C55B-6BFF-46B9-B242-4AE6A2A55B43}" type="slidenum">
              <a:rPr lang="en-US" altLang="en-US" sz="1200">
                <a:solidFill>
                  <a:srgbClr val="BCBCBC"/>
                </a:solidFill>
              </a:rPr>
              <a:pPr/>
              <a:t>10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2" name="TextBox 9"/>
          <p:cNvSpPr txBox="1"/>
          <p:nvPr/>
        </p:nvSpPr>
        <p:spPr bwMode="auto">
          <a:xfrm>
            <a:off x="2978151" y="188914"/>
            <a:ext cx="6816725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Doubly and Singly Symmetric Members: 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Flexure and Compression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451489" y="6416675"/>
            <a:ext cx="454871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50018" y="1179513"/>
            <a:ext cx="6773862" cy="1955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r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required axial compressive strength from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2</a:t>
            </a:r>
            <a:r>
              <a:rPr lang="en-US" baseline="30000" dirty="0">
                <a:solidFill>
                  <a:schemeClr val="bg1"/>
                </a:solidFill>
              </a:rPr>
              <a:t>nd</a:t>
            </a:r>
            <a:r>
              <a:rPr lang="en-US" dirty="0">
                <a:solidFill>
                  <a:schemeClr val="bg1"/>
                </a:solidFill>
              </a:rPr>
              <a:t> ORDER ANALYSIS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(from LRFD load combinations).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P</a:t>
            </a:r>
            <a:r>
              <a:rPr lang="en-US" i="1" baseline="-25000" dirty="0">
                <a:solidFill>
                  <a:schemeClr val="bg1"/>
                </a:solidFill>
              </a:rPr>
              <a:t>c	</a:t>
            </a:r>
            <a:r>
              <a:rPr lang="en-US" dirty="0">
                <a:solidFill>
                  <a:schemeClr val="bg1"/>
                </a:solidFill>
              </a:rPr>
              <a:t>=	available design axial compressive strength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LRFD (strength from Chapter E). </a:t>
            </a:r>
          </a:p>
        </p:txBody>
      </p:sp>
      <p:graphicFrame>
        <p:nvGraphicFramePr>
          <p:cNvPr id="12292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50018" y="3321050"/>
            <a:ext cx="6764338" cy="195421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M</a:t>
            </a:r>
            <a:r>
              <a:rPr lang="en-US" i="1" baseline="-25000" dirty="0" err="1">
                <a:solidFill>
                  <a:schemeClr val="bg1"/>
                </a:solidFill>
              </a:rPr>
              <a:t>r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required flexural strength from 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2</a:t>
            </a:r>
            <a:r>
              <a:rPr lang="en-US" baseline="30000" dirty="0">
                <a:solidFill>
                  <a:schemeClr val="bg1"/>
                </a:solidFill>
              </a:rPr>
              <a:t>nd</a:t>
            </a:r>
            <a:r>
              <a:rPr lang="en-US" dirty="0">
                <a:solidFill>
                  <a:schemeClr val="bg1"/>
                </a:solidFill>
              </a:rPr>
              <a:t> ORDER ANALYSIS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(from LRFD load combinations).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M</a:t>
            </a:r>
            <a:r>
              <a:rPr lang="en-US" i="1" baseline="-25000" dirty="0">
                <a:solidFill>
                  <a:schemeClr val="bg1"/>
                </a:solidFill>
              </a:rPr>
              <a:t>c	</a:t>
            </a:r>
            <a:r>
              <a:rPr lang="en-US" dirty="0">
                <a:solidFill>
                  <a:schemeClr val="bg1"/>
                </a:solidFill>
              </a:rPr>
              <a:t>=	available design flexural strength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LRFD (strength from Chapter F).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25080" y="5415756"/>
            <a:ext cx="3462338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</a:rPr>
              <a:t>x </a:t>
            </a:r>
            <a:r>
              <a:rPr lang="en-US" dirty="0">
                <a:solidFill>
                  <a:schemeClr val="bg1"/>
                </a:solidFill>
              </a:rPr>
              <a:t>= strong axis bending</a:t>
            </a:r>
          </a:p>
          <a:p>
            <a:pPr>
              <a:defRPr/>
            </a:pPr>
            <a:r>
              <a:rPr lang="en-US" i="1" dirty="0">
                <a:solidFill>
                  <a:schemeClr val="bg1"/>
                </a:solidFill>
              </a:rPr>
              <a:t>y </a:t>
            </a:r>
            <a:r>
              <a:rPr lang="en-US" dirty="0">
                <a:solidFill>
                  <a:schemeClr val="bg1"/>
                </a:solidFill>
              </a:rPr>
              <a:t>= weak axis bending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581436E-82BD-41A4-9252-50FE4D93030E}" type="slidenum">
              <a:rPr lang="en-US" altLang="en-US" sz="1200">
                <a:solidFill>
                  <a:srgbClr val="BCBCBC"/>
                </a:solidFill>
              </a:rPr>
              <a:pPr/>
              <a:t>11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2250018" y="133351"/>
            <a:ext cx="6816725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Doubly and Singly Symmetric Members: 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Flexure and Compression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640667" y="6349207"/>
            <a:ext cx="46482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607997" y="1168265"/>
            <a:ext cx="6713537" cy="1955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tabLst>
                <a:tab pos="406400" algn="l"/>
                <a:tab pos="73977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r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required axial compressive strength from</a:t>
            </a:r>
          </a:p>
          <a:p>
            <a:pPr>
              <a:tabLst>
                <a:tab pos="406400" algn="l"/>
                <a:tab pos="73977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2</a:t>
            </a:r>
            <a:r>
              <a:rPr lang="en-US" baseline="30000" dirty="0">
                <a:solidFill>
                  <a:schemeClr val="bg1"/>
                </a:solidFill>
              </a:rPr>
              <a:t>nd</a:t>
            </a:r>
            <a:r>
              <a:rPr lang="en-US" dirty="0">
                <a:solidFill>
                  <a:schemeClr val="bg1"/>
                </a:solidFill>
              </a:rPr>
              <a:t> ORDER ANALYSIS</a:t>
            </a:r>
          </a:p>
          <a:p>
            <a:pPr>
              <a:tabLst>
                <a:tab pos="406400" algn="l"/>
                <a:tab pos="73977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(from ASD load combinations).</a:t>
            </a:r>
          </a:p>
          <a:p>
            <a:pPr>
              <a:tabLst>
                <a:tab pos="406400" algn="l"/>
                <a:tab pos="739775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P</a:t>
            </a:r>
            <a:r>
              <a:rPr lang="en-US" i="1" baseline="-25000" dirty="0">
                <a:solidFill>
                  <a:schemeClr val="bg1"/>
                </a:solidFill>
              </a:rPr>
              <a:t>c	</a:t>
            </a:r>
            <a:r>
              <a:rPr lang="en-US" dirty="0">
                <a:solidFill>
                  <a:schemeClr val="bg1"/>
                </a:solidFill>
              </a:rPr>
              <a:t>=	allowable axial compressive strength</a:t>
            </a:r>
          </a:p>
          <a:p>
            <a:pPr>
              <a:tabLst>
                <a:tab pos="406400" algn="l"/>
                <a:tab pos="73977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ASD (strength from Chapter E).</a:t>
            </a:r>
          </a:p>
        </p:txBody>
      </p:sp>
      <p:graphicFrame>
        <p:nvGraphicFramePr>
          <p:cNvPr id="13316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607997" y="3288237"/>
            <a:ext cx="6713537" cy="195421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M</a:t>
            </a:r>
            <a:r>
              <a:rPr lang="en-US" i="1" baseline="-25000">
                <a:solidFill>
                  <a:schemeClr val="bg1"/>
                </a:solidFill>
              </a:rPr>
              <a:t>r	</a:t>
            </a:r>
            <a:r>
              <a:rPr lang="en-US">
                <a:solidFill>
                  <a:schemeClr val="bg1"/>
                </a:solidFill>
              </a:rPr>
              <a:t>=	required flexural strength from 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>
                <a:solidFill>
                  <a:schemeClr val="bg1"/>
                </a:solidFill>
              </a:rPr>
              <a:t>		2</a:t>
            </a:r>
            <a:r>
              <a:rPr lang="en-US" baseline="30000">
                <a:solidFill>
                  <a:schemeClr val="bg1"/>
                </a:solidFill>
              </a:rPr>
              <a:t>nd</a:t>
            </a:r>
            <a:r>
              <a:rPr lang="en-US">
                <a:solidFill>
                  <a:schemeClr val="bg1"/>
                </a:solidFill>
              </a:rPr>
              <a:t> ORDER ANALYSIS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>
                <a:solidFill>
                  <a:schemeClr val="bg1"/>
                </a:solidFill>
              </a:rPr>
              <a:t>		(from ASD load combinations).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M</a:t>
            </a:r>
            <a:r>
              <a:rPr lang="en-US" i="1" baseline="-25000">
                <a:solidFill>
                  <a:schemeClr val="bg1"/>
                </a:solidFill>
              </a:rPr>
              <a:t>c	</a:t>
            </a:r>
            <a:r>
              <a:rPr lang="en-US">
                <a:solidFill>
                  <a:schemeClr val="bg1"/>
                </a:solidFill>
              </a:rPr>
              <a:t>=	allowable flexural strength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>
                <a:solidFill>
                  <a:schemeClr val="bg1"/>
                </a:solidFill>
              </a:rPr>
              <a:t>		ASD (strength from Chapter F).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5272EF4-2482-4160-8F00-D15155E55E2A}" type="slidenum">
              <a:rPr lang="en-US" altLang="en-US" sz="1200">
                <a:solidFill>
                  <a:srgbClr val="BCBCBC"/>
                </a:solidFill>
              </a:rPr>
              <a:pPr/>
              <a:t>12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2556404" y="143668"/>
            <a:ext cx="6816725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Doubly and Singly Symmetric Members: 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Flexure and Compression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13728" y="5365616"/>
            <a:ext cx="3462338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</a:rPr>
              <a:t>x </a:t>
            </a:r>
            <a:r>
              <a:rPr lang="en-US" dirty="0">
                <a:solidFill>
                  <a:schemeClr val="bg1"/>
                </a:solidFill>
              </a:rPr>
              <a:t>= strong axis bending</a:t>
            </a:r>
          </a:p>
          <a:p>
            <a:pPr>
              <a:defRPr/>
            </a:pPr>
            <a:r>
              <a:rPr lang="en-US" i="1" dirty="0">
                <a:solidFill>
                  <a:schemeClr val="bg1"/>
                </a:solidFill>
              </a:rPr>
              <a:t>y </a:t>
            </a:r>
            <a:r>
              <a:rPr lang="en-US" dirty="0">
                <a:solidFill>
                  <a:schemeClr val="bg1"/>
                </a:solidFill>
              </a:rPr>
              <a:t>= weak axis bending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642518" y="6386581"/>
            <a:ext cx="4840289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1266" y="4492556"/>
            <a:ext cx="5624513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For uniaxial bending the interaction equations are depicted above (LRFD).</a:t>
            </a:r>
          </a:p>
        </p:txBody>
      </p:sp>
      <p:sp>
        <p:nvSpPr>
          <p:cNvPr id="14340" name="Text Box 21"/>
          <p:cNvSpPr txBox="1">
            <a:spLocks noChangeArrowheads="1"/>
          </p:cNvSpPr>
          <p:nvPr/>
        </p:nvSpPr>
        <p:spPr bwMode="auto">
          <a:xfrm>
            <a:off x="6308725" y="5280026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707266" y="198439"/>
            <a:ext cx="8672512" cy="4097337"/>
          </a:xfrm>
          <a:prstGeom prst="rect">
            <a:avLst/>
          </a:prstGeom>
          <a:solidFill>
            <a:schemeClr val="tx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14342" name="Text Box 17"/>
          <p:cNvSpPr txBox="1">
            <a:spLocks noChangeArrowheads="1"/>
          </p:cNvSpPr>
          <p:nvPr/>
        </p:nvSpPr>
        <p:spPr bwMode="auto">
          <a:xfrm>
            <a:off x="3664653" y="3771830"/>
            <a:ext cx="3549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Uniaxial Flexural Load, M</a:t>
            </a:r>
            <a:r>
              <a:rPr lang="en-US" altLang="en-US" baseline="-25000" dirty="0">
                <a:solidFill>
                  <a:schemeClr val="bg1"/>
                </a:solidFill>
              </a:rPr>
              <a:t>u</a:t>
            </a:r>
          </a:p>
        </p:txBody>
      </p:sp>
      <p:sp>
        <p:nvSpPr>
          <p:cNvPr id="64" name="Text Box 22"/>
          <p:cNvSpPr txBox="1">
            <a:spLocks noChangeArrowheads="1"/>
          </p:cNvSpPr>
          <p:nvPr/>
        </p:nvSpPr>
        <p:spPr bwMode="auto">
          <a:xfrm>
            <a:off x="1759653" y="586888"/>
            <a:ext cx="553998" cy="236183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vert="vert27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Axial Load </a:t>
            </a: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u</a:t>
            </a:r>
            <a:endParaRPr lang="en-US" i="1" baseline="-25000" dirty="0">
              <a:solidFill>
                <a:schemeClr val="bg1"/>
              </a:solidFill>
            </a:endParaRPr>
          </a:p>
        </p:txBody>
      </p:sp>
      <p:sp>
        <p:nvSpPr>
          <p:cNvPr id="14344" name="Text Box 27"/>
          <p:cNvSpPr txBox="1">
            <a:spLocks noChangeArrowheads="1"/>
          </p:cNvSpPr>
          <p:nvPr/>
        </p:nvSpPr>
        <p:spPr bwMode="auto">
          <a:xfrm>
            <a:off x="2590800" y="522288"/>
            <a:ext cx="88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f</a:t>
            </a:r>
            <a:r>
              <a:rPr lang="en-US" altLang="en-US" baseline="-25000">
                <a:solidFill>
                  <a:schemeClr val="bg1"/>
                </a:solidFill>
              </a:rPr>
              <a:t>c</a:t>
            </a:r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4345" name="Text Box 31"/>
          <p:cNvSpPr txBox="1">
            <a:spLocks noChangeArrowheads="1"/>
          </p:cNvSpPr>
          <p:nvPr/>
        </p:nvSpPr>
        <p:spPr bwMode="auto">
          <a:xfrm>
            <a:off x="7959726" y="3554413"/>
            <a:ext cx="1046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f</a:t>
            </a:r>
            <a:r>
              <a:rPr lang="en-US" altLang="en-US" baseline="-25000">
                <a:solidFill>
                  <a:schemeClr val="bg1"/>
                </a:solidFill>
              </a:rPr>
              <a:t>b</a:t>
            </a:r>
            <a:r>
              <a:rPr lang="en-US" altLang="en-US" i="1">
                <a:solidFill>
                  <a:schemeClr val="bg1"/>
                </a:solidFill>
              </a:rPr>
              <a:t>M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4346" name="Text Box 27"/>
          <p:cNvSpPr txBox="1">
            <a:spLocks noChangeArrowheads="1"/>
          </p:cNvSpPr>
          <p:nvPr/>
        </p:nvSpPr>
        <p:spPr bwMode="auto">
          <a:xfrm>
            <a:off x="2244726" y="2613025"/>
            <a:ext cx="1152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0.2f</a:t>
            </a:r>
            <a:r>
              <a:rPr lang="en-US" altLang="en-US" baseline="-25000">
                <a:solidFill>
                  <a:schemeClr val="bg1"/>
                </a:solidFill>
              </a:rPr>
              <a:t>c</a:t>
            </a:r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4347" name="Text Box 31"/>
          <p:cNvSpPr txBox="1">
            <a:spLocks noChangeArrowheads="1"/>
          </p:cNvSpPr>
          <p:nvPr/>
        </p:nvSpPr>
        <p:spPr bwMode="auto">
          <a:xfrm>
            <a:off x="6713538" y="3554413"/>
            <a:ext cx="1390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0.9f</a:t>
            </a:r>
            <a:r>
              <a:rPr lang="en-US" altLang="en-US" baseline="-25000">
                <a:solidFill>
                  <a:schemeClr val="bg1"/>
                </a:solidFill>
              </a:rPr>
              <a:t>b</a:t>
            </a:r>
            <a:r>
              <a:rPr lang="en-US" altLang="en-US" i="1">
                <a:solidFill>
                  <a:schemeClr val="bg1"/>
                </a:solidFill>
              </a:rPr>
              <a:t>M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42378" y="5476806"/>
            <a:ext cx="5624512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Pure axial or flexural load results in strength identical to Chapters E and  F. 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053F88A-3368-4195-BD8C-4D3B6F354AE8}" type="slidenum">
              <a:rPr lang="en-US" altLang="en-US" sz="1200">
                <a:solidFill>
                  <a:srgbClr val="BCBCBC"/>
                </a:solidFill>
              </a:rPr>
              <a:pPr/>
              <a:t>13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4350" name="Freeform 25"/>
          <p:cNvSpPr>
            <a:spLocks/>
          </p:cNvSpPr>
          <p:nvPr/>
        </p:nvSpPr>
        <p:spPr bwMode="auto">
          <a:xfrm>
            <a:off x="3319464" y="2867026"/>
            <a:ext cx="4010025" cy="676275"/>
          </a:xfrm>
          <a:custGeom>
            <a:avLst/>
            <a:gdLst>
              <a:gd name="T0" fmla="*/ 0 w 2526"/>
              <a:gd name="T1" fmla="*/ 0 h 426"/>
              <a:gd name="T2" fmla="*/ 2147483647 w 2526"/>
              <a:gd name="T3" fmla="*/ 0 h 426"/>
              <a:gd name="T4" fmla="*/ 2147483647 w 2526"/>
              <a:gd name="T5" fmla="*/ 2147483647 h 426"/>
              <a:gd name="T6" fmla="*/ 0 60000 65536"/>
              <a:gd name="T7" fmla="*/ 0 60000 65536"/>
              <a:gd name="T8" fmla="*/ 0 60000 65536"/>
              <a:gd name="T9" fmla="*/ 0 w 2526"/>
              <a:gd name="T10" fmla="*/ 0 h 426"/>
              <a:gd name="T11" fmla="*/ 2526 w 2526"/>
              <a:gd name="T12" fmla="*/ 426 h 4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6" h="426">
                <a:moveTo>
                  <a:pt x="0" y="0"/>
                </a:moveTo>
                <a:lnTo>
                  <a:pt x="2526" y="0"/>
                </a:lnTo>
                <a:lnTo>
                  <a:pt x="2526" y="426"/>
                </a:lnTo>
              </a:path>
            </a:pathLst>
          </a:custGeom>
          <a:noFill/>
          <a:ln w="38100" cap="flat" cmpd="sng">
            <a:solidFill>
              <a:schemeClr val="bg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1" name="Freeform 26"/>
          <p:cNvSpPr>
            <a:spLocks/>
          </p:cNvSpPr>
          <p:nvPr/>
        </p:nvSpPr>
        <p:spPr bwMode="auto">
          <a:xfrm>
            <a:off x="3321050" y="774700"/>
            <a:ext cx="4622800" cy="2774950"/>
          </a:xfrm>
          <a:custGeom>
            <a:avLst/>
            <a:gdLst>
              <a:gd name="T0" fmla="*/ 0 w 2912"/>
              <a:gd name="T1" fmla="*/ 0 h 1748"/>
              <a:gd name="T2" fmla="*/ 2147483647 w 2912"/>
              <a:gd name="T3" fmla="*/ 2147483647 h 1748"/>
              <a:gd name="T4" fmla="*/ 2147483647 w 2912"/>
              <a:gd name="T5" fmla="*/ 2147483647 h 1748"/>
              <a:gd name="T6" fmla="*/ 0 60000 65536"/>
              <a:gd name="T7" fmla="*/ 0 60000 65536"/>
              <a:gd name="T8" fmla="*/ 0 60000 65536"/>
              <a:gd name="T9" fmla="*/ 0 w 2912"/>
              <a:gd name="T10" fmla="*/ 0 h 1748"/>
              <a:gd name="T11" fmla="*/ 2912 w 2912"/>
              <a:gd name="T12" fmla="*/ 1748 h 17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912" h="1748">
                <a:moveTo>
                  <a:pt x="0" y="0"/>
                </a:moveTo>
                <a:lnTo>
                  <a:pt x="2524" y="1320"/>
                </a:lnTo>
                <a:lnTo>
                  <a:pt x="2912" y="1748"/>
                </a:lnTo>
              </a:path>
            </a:pathLst>
          </a:custGeom>
          <a:noFill/>
          <a:ln w="444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2" name="Line 28"/>
          <p:cNvSpPr>
            <a:spLocks noChangeShapeType="1"/>
          </p:cNvSpPr>
          <p:nvPr/>
        </p:nvSpPr>
        <p:spPr bwMode="auto">
          <a:xfrm>
            <a:off x="3309938" y="3570289"/>
            <a:ext cx="0" cy="7254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3" name="Freeform 32"/>
          <p:cNvSpPr>
            <a:spLocks/>
          </p:cNvSpPr>
          <p:nvPr/>
        </p:nvSpPr>
        <p:spPr bwMode="auto">
          <a:xfrm>
            <a:off x="3324225" y="522288"/>
            <a:ext cx="6675438" cy="3033712"/>
          </a:xfrm>
          <a:custGeom>
            <a:avLst/>
            <a:gdLst>
              <a:gd name="T0" fmla="*/ 0 w 4205"/>
              <a:gd name="T1" fmla="*/ 0 h 1911"/>
              <a:gd name="T2" fmla="*/ 0 w 4205"/>
              <a:gd name="T3" fmla="*/ 2147483647 h 1911"/>
              <a:gd name="T4" fmla="*/ 2147483647 w 4205"/>
              <a:gd name="T5" fmla="*/ 2147483647 h 1911"/>
              <a:gd name="T6" fmla="*/ 0 60000 65536"/>
              <a:gd name="T7" fmla="*/ 0 60000 65536"/>
              <a:gd name="T8" fmla="*/ 0 60000 65536"/>
              <a:gd name="T9" fmla="*/ 0 w 4205"/>
              <a:gd name="T10" fmla="*/ 0 h 1911"/>
              <a:gd name="T11" fmla="*/ 4205 w 4205"/>
              <a:gd name="T12" fmla="*/ 1911 h 191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5" h="1911">
                <a:moveTo>
                  <a:pt x="0" y="0"/>
                </a:moveTo>
                <a:lnTo>
                  <a:pt x="0" y="1911"/>
                </a:lnTo>
                <a:lnTo>
                  <a:pt x="4205" y="1911"/>
                </a:lnTo>
              </a:path>
            </a:pathLst>
          </a:custGeom>
          <a:noFill/>
          <a:ln w="571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670300" y="6348943"/>
            <a:ext cx="4851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198278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en-US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Doubly and Singly Symmetric Members: </a:t>
            </a:r>
          </a:p>
          <a:p>
            <a:pPr lvl="1">
              <a:defRPr/>
            </a:pPr>
            <a:r>
              <a:rPr lang="en-US">
                <a:solidFill>
                  <a:schemeClr val="bg1"/>
                </a:solidFill>
              </a:rPr>
              <a:t>Flexure and Tension</a:t>
            </a:r>
          </a:p>
          <a:p>
            <a:pPr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A59D8C9-894B-4008-B3E0-359D4A453EBE}" type="slidenum">
              <a:rPr lang="en-US" altLang="en-US" sz="1200">
                <a:solidFill>
                  <a:srgbClr val="BCBCBC"/>
                </a:solidFill>
              </a:rPr>
              <a:pPr/>
              <a:t>14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621616" y="6389533"/>
            <a:ext cx="4667251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21468" y="1508551"/>
            <a:ext cx="7321022" cy="83099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The same equations are used for tension and compression.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(H1-1a and H1-1b)</a:t>
            </a:r>
          </a:p>
        </p:txBody>
      </p:sp>
      <p:graphicFrame>
        <p:nvGraphicFramePr>
          <p:cNvPr id="16388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435489" y="2600906"/>
            <a:ext cx="7321022" cy="1955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tabLst>
                <a:tab pos="347663" algn="l"/>
                <a:tab pos="623888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Substitute:</a:t>
            </a:r>
          </a:p>
          <a:p>
            <a:pPr>
              <a:tabLst>
                <a:tab pos="347663" algn="l"/>
                <a:tab pos="623888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r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required axial tensile strength</a:t>
            </a:r>
          </a:p>
          <a:p>
            <a:pPr>
              <a:tabLst>
                <a:tab pos="347663" algn="l"/>
                <a:tab pos="623888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(from LRFD load combinations)</a:t>
            </a:r>
          </a:p>
          <a:p>
            <a:pPr>
              <a:tabLst>
                <a:tab pos="347663" algn="l"/>
                <a:tab pos="623888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P</a:t>
            </a:r>
            <a:r>
              <a:rPr lang="en-US" i="1" baseline="-25000" dirty="0">
                <a:solidFill>
                  <a:schemeClr val="bg1"/>
                </a:solidFill>
              </a:rPr>
              <a:t>c	</a:t>
            </a:r>
            <a:r>
              <a:rPr lang="en-US" dirty="0">
                <a:solidFill>
                  <a:schemeClr val="bg1"/>
                </a:solidFill>
              </a:rPr>
              <a:t>=	available design axial tensile strength</a:t>
            </a:r>
          </a:p>
          <a:p>
            <a:pPr>
              <a:tabLst>
                <a:tab pos="347663" algn="l"/>
                <a:tab pos="623888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LRFD (strength from Chapter D)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9273" y="4677782"/>
            <a:ext cx="7305411" cy="15906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Additionally, for M</a:t>
            </a:r>
            <a:r>
              <a:rPr lang="en-US" baseline="-25000" dirty="0">
                <a:solidFill>
                  <a:schemeClr val="bg1"/>
                </a:solidFill>
              </a:rPr>
              <a:t>c</a:t>
            </a:r>
          </a:p>
          <a:p>
            <a:pPr>
              <a:defRPr/>
            </a:pPr>
            <a:r>
              <a:rPr lang="en-US" i="1" dirty="0" err="1">
                <a:solidFill>
                  <a:schemeClr val="bg1"/>
                </a:solidFill>
              </a:rPr>
              <a:t>C</a:t>
            </a:r>
            <a:r>
              <a:rPr lang="en-US" i="1" baseline="-25000" dirty="0" err="1">
                <a:solidFill>
                  <a:schemeClr val="bg1"/>
                </a:solidFill>
              </a:rPr>
              <a:t>b</a:t>
            </a:r>
            <a:r>
              <a:rPr lang="en-US" dirty="0">
                <a:solidFill>
                  <a:schemeClr val="bg1"/>
                </a:solidFill>
              </a:rPr>
              <a:t> can be increased per Section H1.2. 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Lateral torsional buckling design strength increases due to tension.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57ACFA2-2499-451F-8A55-5908ED56C50E}" type="slidenum">
              <a:rPr lang="en-US" altLang="en-US" sz="1200">
                <a:solidFill>
                  <a:srgbClr val="BCBCBC"/>
                </a:solidFill>
              </a:rPr>
              <a:pPr/>
              <a:t>15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2421468" y="334964"/>
            <a:ext cx="7321022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 anchorCtr="1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Doubly and Singly Symmetric Members: 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Flexure and Tension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lose-up of a chart&#10;&#10;Description automatically generated">
            <a:extLst>
              <a:ext uri="{FF2B5EF4-FFF2-40B4-BE49-F238E27FC236}">
                <a16:creationId xmlns:a16="http://schemas.microsoft.com/office/drawing/2014/main" id="{EC8002EA-8E8F-6FD2-B87C-B2D24D8E24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9" t="6754" r="8722" b="4924"/>
          <a:stretch/>
        </p:blipFill>
        <p:spPr>
          <a:xfrm>
            <a:off x="7109239" y="99698"/>
            <a:ext cx="3965161" cy="6359665"/>
          </a:xfrm>
          <a:prstGeom prst="rect">
            <a:avLst/>
          </a:prstGeom>
        </p:spPr>
      </p:pic>
      <p:sp>
        <p:nvSpPr>
          <p:cNvPr id="15362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2882681" y="6393177"/>
            <a:ext cx="57827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A59D8C9-894B-4008-B3E0-359D4A453EBE}" type="slidenum">
              <a:rPr lang="en-US" altLang="en-US" sz="1200">
                <a:solidFill>
                  <a:srgbClr val="BCBCBC"/>
                </a:solidFill>
              </a:rPr>
              <a:pPr/>
              <a:t>16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5039" y="426427"/>
            <a:ext cx="5034687" cy="164550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noAutofit/>
          </a:bodyPr>
          <a:lstStyle/>
          <a:p>
            <a:pPr>
              <a:tabLst>
                <a:tab pos="347663" algn="l"/>
                <a:tab pos="623888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Part 6 of the Manual includes tables that provide the strength for types of member behavior and for all A992 W-shapes.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5038" y="2298651"/>
            <a:ext cx="4872252" cy="113789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Compression based on effective length , </a:t>
            </a:r>
            <a:r>
              <a:rPr lang="en-US" i="1" dirty="0" err="1">
                <a:solidFill>
                  <a:schemeClr val="bg1"/>
                </a:solidFill>
              </a:rPr>
              <a:t>L</a:t>
            </a:r>
            <a:r>
              <a:rPr lang="en-US" i="1" baseline="-25000" dirty="0" err="1">
                <a:solidFill>
                  <a:schemeClr val="bg1"/>
                </a:solidFill>
              </a:rPr>
              <a:t>c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45038" y="3656512"/>
            <a:ext cx="4872252" cy="113789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Flexure based on unbraced length , </a:t>
            </a:r>
            <a:r>
              <a:rPr lang="en-US" i="1" dirty="0" err="1">
                <a:solidFill>
                  <a:schemeClr val="bg1"/>
                </a:solidFill>
              </a:rPr>
              <a:t>L</a:t>
            </a:r>
            <a:r>
              <a:rPr lang="en-US" i="1" baseline="-25000" dirty="0" err="1">
                <a:solidFill>
                  <a:schemeClr val="bg1"/>
                </a:solidFill>
              </a:rPr>
              <a:t>b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83379" y="1085850"/>
            <a:ext cx="1697011" cy="34210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582304" y="3213709"/>
            <a:ext cx="3581137" cy="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9309903" y="1085837"/>
            <a:ext cx="1697011" cy="342107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6667758" y="4181655"/>
            <a:ext cx="2603157" cy="0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606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301999" y="6416675"/>
            <a:ext cx="541866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100667"/>
            <a:ext cx="8229600" cy="29718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b="1" dirty="0" err="1">
                <a:solidFill>
                  <a:schemeClr val="bg1"/>
                </a:solidFill>
              </a:rPr>
              <a:t>Unsymmetric</a:t>
            </a:r>
            <a:r>
              <a:rPr lang="en-US" b="1" dirty="0">
                <a:solidFill>
                  <a:schemeClr val="bg1"/>
                </a:solidFill>
              </a:rPr>
              <a:t> Members: </a:t>
            </a:r>
          </a:p>
          <a:p>
            <a:pPr marL="812800" lvl="2" indent="-411163">
              <a:buClr>
                <a:srgbClr val="F9F9F9"/>
              </a:buClr>
              <a:buSzPct val="65000"/>
              <a:buFont typeface="Wingdings 2" pitchFamily="18" charset="2"/>
              <a:buChar char=""/>
              <a:defRPr/>
            </a:pPr>
            <a:r>
              <a:rPr lang="en-US" dirty="0">
                <a:solidFill>
                  <a:schemeClr val="bg1"/>
                </a:solidFill>
              </a:rPr>
              <a:t>Flexure and Compression or Tension</a:t>
            </a:r>
          </a:p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Torsion Combined with Other States of Stress</a:t>
            </a:r>
          </a:p>
          <a:p>
            <a:pPr>
              <a:defRPr/>
            </a:pP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5707291-6723-44B1-8F2D-5C37C6C1EEB6}" type="slidenum">
              <a:rPr lang="en-US" altLang="en-US" sz="1200">
                <a:solidFill>
                  <a:srgbClr val="BCBCBC"/>
                </a:solidFill>
              </a:rPr>
              <a:pPr/>
              <a:t>17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908425" y="6416675"/>
            <a:ext cx="44894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436" name="Group 12"/>
          <p:cNvGrpSpPr>
            <a:grpSpLocks/>
          </p:cNvGrpSpPr>
          <p:nvPr/>
        </p:nvGrpSpPr>
        <p:grpSpPr bwMode="auto">
          <a:xfrm>
            <a:off x="2940051" y="844550"/>
            <a:ext cx="6943725" cy="1017588"/>
            <a:chOff x="2036763" y="3230882"/>
            <a:chExt cx="3554154" cy="1017238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2036763" y="3230882"/>
              <a:ext cx="3554154" cy="1017238"/>
            </a:xfrm>
            <a:prstGeom prst="rect">
              <a:avLst/>
            </a:prstGeom>
            <a:solidFill>
              <a:schemeClr val="tx1">
                <a:lumMod val="95000"/>
                <a:alpha val="62000"/>
              </a:schemeClr>
            </a:solidFill>
            <a:ln w="38100" cap="flat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lvl="1">
                <a:defRPr/>
              </a:pPr>
              <a:r>
                <a:rPr lang="en-US" dirty="0">
                  <a:solidFill>
                    <a:schemeClr val="bg1"/>
                  </a:solidFill>
                </a:rPr>
                <a:t>					Equation H2-1 </a:t>
              </a:r>
            </a:p>
          </p:txBody>
        </p:sp>
        <p:graphicFrame>
          <p:nvGraphicFramePr>
            <p:cNvPr id="18441" name="Object 9"/>
            <p:cNvGraphicFramePr>
              <a:graphicFrameLocks noChangeAspect="1"/>
            </p:cNvGraphicFramePr>
            <p:nvPr/>
          </p:nvGraphicFramePr>
          <p:xfrm>
            <a:off x="2507238" y="3341969"/>
            <a:ext cx="1505680" cy="8093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282700" imgH="419100" progId="Equation.DSMT4">
                    <p:embed/>
                  </p:oleObj>
                </mc:Choice>
                <mc:Fallback>
                  <p:oleObj name="Equation" r:id="rId5" imgW="1282700" imgH="41910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07238" y="3341969"/>
                          <a:ext cx="1505680" cy="8093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TextBox 14"/>
          <p:cNvSpPr txBox="1"/>
          <p:nvPr/>
        </p:nvSpPr>
        <p:spPr bwMode="auto">
          <a:xfrm>
            <a:off x="2940050" y="1982788"/>
            <a:ext cx="6967538" cy="446881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tabLst>
                <a:tab pos="465138" algn="l"/>
                <a:tab pos="73977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f</a:t>
            </a:r>
            <a:r>
              <a:rPr lang="en-US" i="1" baseline="-25000" dirty="0" err="1">
                <a:solidFill>
                  <a:schemeClr val="bg1"/>
                </a:solidFill>
              </a:rPr>
              <a:t>ra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required axial stress at point of consideration</a:t>
            </a:r>
          </a:p>
          <a:p>
            <a:pPr>
              <a:tabLst>
                <a:tab pos="465138" algn="l"/>
                <a:tab pos="73977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F</a:t>
            </a:r>
            <a:r>
              <a:rPr lang="en-US" i="1" baseline="-25000" dirty="0" err="1">
                <a:solidFill>
                  <a:schemeClr val="bg1"/>
                </a:solidFill>
              </a:rPr>
              <a:t>ca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available axial stress at point of consideration</a:t>
            </a:r>
          </a:p>
          <a:p>
            <a:pPr>
              <a:tabLst>
                <a:tab pos="465138" algn="l"/>
                <a:tab pos="739775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tabLst>
                <a:tab pos="465138" algn="l"/>
                <a:tab pos="73977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f</a:t>
            </a:r>
            <a:r>
              <a:rPr lang="en-US" i="1" baseline="-25000" dirty="0" err="1">
                <a:solidFill>
                  <a:schemeClr val="bg1"/>
                </a:solidFill>
              </a:rPr>
              <a:t>rbw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required flexural stress at point of consideration 		for major axis bending</a:t>
            </a:r>
          </a:p>
          <a:p>
            <a:pPr>
              <a:tabLst>
                <a:tab pos="465138" algn="l"/>
                <a:tab pos="73977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F</a:t>
            </a:r>
            <a:r>
              <a:rPr lang="en-US" i="1" baseline="-25000" dirty="0" err="1">
                <a:solidFill>
                  <a:schemeClr val="bg1"/>
                </a:solidFill>
              </a:rPr>
              <a:t>cbw</a:t>
            </a:r>
            <a:r>
              <a:rPr lang="en-US" dirty="0">
                <a:solidFill>
                  <a:schemeClr val="bg1"/>
                </a:solidFill>
              </a:rPr>
              <a:t>=	available flexural stress at point of consideration 		for major axis bending</a:t>
            </a:r>
          </a:p>
          <a:p>
            <a:pPr>
              <a:tabLst>
                <a:tab pos="465138" algn="l"/>
                <a:tab pos="739775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tabLst>
                <a:tab pos="465138" algn="l"/>
                <a:tab pos="73977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f</a:t>
            </a:r>
            <a:r>
              <a:rPr lang="en-US" i="1" baseline="-25000" dirty="0" err="1">
                <a:solidFill>
                  <a:schemeClr val="bg1"/>
                </a:solidFill>
              </a:rPr>
              <a:t>rbz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required flexural stress at point of consideration 		for minor axis bending</a:t>
            </a:r>
          </a:p>
          <a:p>
            <a:pPr>
              <a:tabLst>
                <a:tab pos="465138" algn="l"/>
                <a:tab pos="73977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F</a:t>
            </a:r>
            <a:r>
              <a:rPr lang="en-US" i="1" baseline="-25000" dirty="0" err="1">
                <a:solidFill>
                  <a:schemeClr val="bg1"/>
                </a:solidFill>
              </a:rPr>
              <a:t>cbz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available flexural stress at point of consideration 		for minor axis bending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A495CE7-C0C9-4B39-B024-939F04117631}" type="slidenum">
              <a:rPr lang="en-US" altLang="en-US" sz="1200">
                <a:solidFill>
                  <a:srgbClr val="BCBCBC"/>
                </a:solidFill>
              </a:rPr>
              <a:pPr/>
              <a:t>18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8439" name="TextBox 9"/>
          <p:cNvSpPr txBox="1">
            <a:spLocks noChangeArrowheads="1"/>
          </p:cNvSpPr>
          <p:nvPr/>
        </p:nvSpPr>
        <p:spPr bwMode="auto">
          <a:xfrm>
            <a:off x="2921001" y="244476"/>
            <a:ext cx="6950075" cy="4603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>
                <a:solidFill>
                  <a:schemeClr val="bg1"/>
                </a:solidFill>
              </a:rPr>
              <a:t>           Unsymmetric Members: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293533" y="6348943"/>
            <a:ext cx="529166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67038" y="1763713"/>
            <a:ext cx="6348412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defRPr/>
            </a:pPr>
            <a:endParaRPr lang="en-US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en-US">
                <a:solidFill>
                  <a:schemeClr val="bg1"/>
                </a:solidFill>
              </a:rPr>
              <a:t>When Torsion is included, refer to Section H3.</a:t>
            </a:r>
          </a:p>
          <a:p>
            <a:pPr algn="ctr"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004EB2B-DA3D-4471-9BA3-23ABDBE5E3BB}" type="slidenum">
              <a:rPr lang="en-US" altLang="en-US" sz="1200">
                <a:solidFill>
                  <a:srgbClr val="BCBCBC"/>
                </a:solidFill>
              </a:rPr>
              <a:pPr/>
              <a:t>19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970866" y="6325129"/>
            <a:ext cx="425026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6450" y="409575"/>
            <a:ext cx="8229600" cy="517683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tabLst>
                <a:tab pos="2684463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tabLst>
                <a:tab pos="2684463" algn="l"/>
              </a:tabLst>
              <a:defRPr/>
            </a:pPr>
            <a:r>
              <a:rPr lang="en-US" b="1" dirty="0">
                <a:solidFill>
                  <a:schemeClr val="bg1"/>
                </a:solidFill>
              </a:rPr>
              <a:t>Combined Forces: </a:t>
            </a:r>
          </a:p>
          <a:p>
            <a:pPr lvl="1">
              <a:tabLst>
                <a:tab pos="2684463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Chapter H:	Combined Forces</a:t>
            </a:r>
          </a:p>
          <a:p>
            <a:pPr lvl="1">
              <a:tabLst>
                <a:tab pos="2684463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Chapter C:	Direct Analysis Method</a:t>
            </a:r>
          </a:p>
          <a:p>
            <a:pPr lvl="1">
              <a:tabLst>
                <a:tab pos="2684463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Chapter C:	Other Analysis Requirements</a:t>
            </a:r>
          </a:p>
          <a:p>
            <a:pPr lvl="1">
              <a:tabLst>
                <a:tab pos="2684463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Appendix 7:	Alternative Analysis Methods</a:t>
            </a:r>
          </a:p>
          <a:p>
            <a:pPr lvl="1">
              <a:tabLst>
                <a:tab pos="2684463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Appendix 8:	Approximate 2</a:t>
            </a:r>
            <a:r>
              <a:rPr lang="en-US" baseline="30000" dirty="0">
                <a:solidFill>
                  <a:schemeClr val="bg1"/>
                </a:solidFill>
              </a:rPr>
              <a:t>nd</a:t>
            </a:r>
            <a:r>
              <a:rPr lang="en-US" dirty="0">
                <a:solidFill>
                  <a:schemeClr val="bg1"/>
                </a:solidFill>
              </a:rPr>
              <a:t> Order Analysis</a:t>
            </a:r>
          </a:p>
          <a:p>
            <a:pPr lvl="1">
              <a:tabLst>
                <a:tab pos="2684463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Chapter B:	Local Buckling Classification</a:t>
            </a:r>
          </a:p>
          <a:p>
            <a:pPr lvl="1">
              <a:tabLst>
                <a:tab pos="2684463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Part 6:	Design Tables</a:t>
            </a:r>
          </a:p>
          <a:p>
            <a:pPr>
              <a:buNone/>
              <a:tabLst>
                <a:tab pos="2684463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tabLst>
                <a:tab pos="2684463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D7FA12C-B524-47F8-9D6E-9AD9F5F9200E}" type="slidenum">
              <a:rPr lang="en-US" altLang="en-US" sz="1200">
                <a:solidFill>
                  <a:srgbClr val="BCBCBC"/>
                </a:solidFill>
              </a:rPr>
              <a:pPr/>
              <a:t>2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234266" y="6416675"/>
            <a:ext cx="498686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31527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US" sz="4800" b="1" dirty="0">
                <a:solidFill>
                  <a:schemeClr val="bg1"/>
                </a:solidFill>
              </a:rPr>
              <a:t>Chapter C: 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US" sz="4800" b="1" dirty="0">
                <a:solidFill>
                  <a:schemeClr val="bg1"/>
                </a:solidFill>
              </a:rPr>
              <a:t>Direct Analysis Method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B347B9C-4A80-469D-84C5-18CF3DE91C46}" type="slidenum">
              <a:rPr lang="en-US" altLang="en-US" sz="1200">
                <a:solidFill>
                  <a:srgbClr val="BCBCBC"/>
                </a:solidFill>
              </a:rPr>
              <a:pPr/>
              <a:t>20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189818" y="6374342"/>
            <a:ext cx="52493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2514602" y="3433118"/>
            <a:ext cx="4605866" cy="46166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i="1" dirty="0">
                <a:solidFill>
                  <a:schemeClr val="bg1"/>
                </a:solidFill>
              </a:rPr>
              <a:t>K </a:t>
            </a:r>
            <a:r>
              <a:rPr lang="en-US" altLang="en-US" dirty="0">
                <a:solidFill>
                  <a:schemeClr val="bg1"/>
                </a:solidFill>
              </a:rPr>
              <a:t>= 1 for all design</a:t>
            </a:r>
          </a:p>
        </p:txBody>
      </p:sp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2514602" y="4313238"/>
            <a:ext cx="5924550" cy="12255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Second order analysis (</a:t>
            </a:r>
            <a:r>
              <a:rPr lang="en-US" altLang="en-US" i="1" dirty="0">
                <a:solidFill>
                  <a:schemeClr val="bg1"/>
                </a:solidFill>
              </a:rPr>
              <a:t>P</a:t>
            </a:r>
            <a:r>
              <a:rPr lang="en-US" altLang="en-US" dirty="0">
                <a:solidFill>
                  <a:schemeClr val="bg1"/>
                </a:solidFill>
              </a:rPr>
              <a:t>-</a:t>
            </a:r>
            <a:r>
              <a:rPr lang="el-GR" altLang="en-US" dirty="0">
                <a:solidFill>
                  <a:schemeClr val="bg1"/>
                </a:solidFill>
                <a:latin typeface="GreekC" pitchFamily="2" charset="0"/>
              </a:rPr>
              <a:t>δ</a:t>
            </a:r>
            <a:r>
              <a:rPr lang="en-US" altLang="en-US" dirty="0">
                <a:solidFill>
                  <a:schemeClr val="bg1"/>
                </a:solidFill>
              </a:rPr>
              <a:t> and </a:t>
            </a:r>
            <a:r>
              <a:rPr lang="en-US" altLang="en-US" i="1" dirty="0">
                <a:solidFill>
                  <a:schemeClr val="bg1"/>
                </a:solidFill>
              </a:rPr>
              <a:t>P</a:t>
            </a:r>
            <a:r>
              <a:rPr lang="en-US" altLang="en-US" dirty="0">
                <a:solidFill>
                  <a:schemeClr val="bg1"/>
                </a:solidFill>
              </a:rPr>
              <a:t>-</a:t>
            </a:r>
            <a:r>
              <a:rPr lang="en-US" altLang="en-US" dirty="0">
                <a:solidFill>
                  <a:schemeClr val="bg1"/>
                </a:solidFill>
                <a:cs typeface="Times New Roman" panose="02020603050405020304" pitchFamily="18" charset="0"/>
              </a:rPr>
              <a:t>∆</a:t>
            </a:r>
            <a:r>
              <a:rPr lang="en-US" altLang="en-US" dirty="0">
                <a:solidFill>
                  <a:schemeClr val="bg1"/>
                </a:solidFill>
              </a:rPr>
              <a:t>) required, such as verified computer analysis or amplified first order analysis.</a:t>
            </a:r>
          </a:p>
        </p:txBody>
      </p:sp>
      <p:sp>
        <p:nvSpPr>
          <p:cNvPr id="21509" name="TextBox 10"/>
          <p:cNvSpPr txBox="1">
            <a:spLocks noChangeArrowheads="1"/>
          </p:cNvSpPr>
          <p:nvPr/>
        </p:nvSpPr>
        <p:spPr bwMode="auto">
          <a:xfrm>
            <a:off x="2514601" y="2154238"/>
            <a:ext cx="5899149" cy="86042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REQUIRED if </a:t>
            </a:r>
            <a:r>
              <a:rPr lang="en-US" altLang="en-US" dirty="0">
                <a:solidFill>
                  <a:schemeClr val="bg1"/>
                </a:solidFill>
                <a:cs typeface="Times New Roman" panose="02020603050405020304" pitchFamily="18" charset="0"/>
              </a:rPr>
              <a:t>∆</a:t>
            </a:r>
            <a:r>
              <a:rPr lang="en-US" altLang="en-US" baseline="-25000" dirty="0">
                <a:solidFill>
                  <a:schemeClr val="bg1"/>
                </a:solidFill>
              </a:rPr>
              <a:t>2nd Order</a:t>
            </a:r>
            <a:r>
              <a:rPr lang="en-US" altLang="en-US" dirty="0">
                <a:solidFill>
                  <a:schemeClr val="bg1"/>
                </a:solidFill>
              </a:rPr>
              <a:t>/</a:t>
            </a:r>
            <a:r>
              <a:rPr lang="en-US" altLang="en-US" dirty="0">
                <a:solidFill>
                  <a:schemeClr val="bg1"/>
                </a:solidFill>
                <a:cs typeface="Times New Roman" panose="02020603050405020304" pitchFamily="18" charset="0"/>
              </a:rPr>
              <a:t>∆</a:t>
            </a:r>
            <a:r>
              <a:rPr lang="en-US" altLang="en-US" baseline="-25000" dirty="0">
                <a:solidFill>
                  <a:schemeClr val="bg1"/>
                </a:solidFill>
              </a:rPr>
              <a:t>1st Order </a:t>
            </a:r>
            <a:r>
              <a:rPr lang="en-US" altLang="en-US" dirty="0">
                <a:solidFill>
                  <a:schemeClr val="bg1"/>
                </a:solidFill>
              </a:rPr>
              <a:t>&gt; 1.5</a:t>
            </a:r>
          </a:p>
          <a:p>
            <a:r>
              <a:rPr lang="en-US" altLang="en-US" dirty="0">
                <a:solidFill>
                  <a:schemeClr val="bg1"/>
                </a:solidFill>
              </a:rPr>
              <a:t>(</a:t>
            </a:r>
            <a:r>
              <a:rPr lang="en-US" altLang="en-US" i="1" dirty="0">
                <a:solidFill>
                  <a:schemeClr val="bg1"/>
                </a:solidFill>
              </a:rPr>
              <a:t>B</a:t>
            </a:r>
            <a:r>
              <a:rPr lang="en-US" altLang="en-US" i="1" baseline="-25000" dirty="0">
                <a:solidFill>
                  <a:schemeClr val="bg1"/>
                </a:solidFill>
              </a:rPr>
              <a:t>2 </a:t>
            </a:r>
            <a:r>
              <a:rPr lang="en-US" altLang="en-US" dirty="0">
                <a:solidFill>
                  <a:schemeClr val="bg1"/>
                </a:solidFill>
              </a:rPr>
              <a:t>&gt; 1.5) (Section Appendix 7.2.1)</a:t>
            </a:r>
          </a:p>
        </p:txBody>
      </p:sp>
      <p:sp>
        <p:nvSpPr>
          <p:cNvPr id="21510" name="TextBox 11"/>
          <p:cNvSpPr txBox="1">
            <a:spLocks noChangeArrowheads="1"/>
          </p:cNvSpPr>
          <p:nvPr/>
        </p:nvSpPr>
        <p:spPr bwMode="auto">
          <a:xfrm>
            <a:off x="2514601" y="1336031"/>
            <a:ext cx="2489199" cy="46166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Analysis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5E8F233-16AD-445F-85B9-93F4051FD2D0}" type="slidenum">
              <a:rPr lang="en-US" altLang="en-US" sz="1200">
                <a:solidFill>
                  <a:srgbClr val="BCBCBC"/>
                </a:solidFill>
              </a:rPr>
              <a:pPr/>
              <a:t>21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4601" y="457201"/>
            <a:ext cx="4715932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Direct Analysis Method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318932" y="6348413"/>
            <a:ext cx="49445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6235EF2-C83D-43E0-BF74-7700FEE5D5FB}" type="slidenum">
              <a:rPr lang="en-US" altLang="en-US" sz="1200">
                <a:solidFill>
                  <a:srgbClr val="BCBCBC"/>
                </a:solidFill>
              </a:rPr>
              <a:pPr/>
              <a:t>22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3733" y="457201"/>
            <a:ext cx="4216930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Direct Analysis Method</a:t>
            </a:r>
          </a:p>
        </p:txBody>
      </p:sp>
      <p:sp>
        <p:nvSpPr>
          <p:cNvPr id="22533" name="TextBox 5"/>
          <p:cNvSpPr txBox="1">
            <a:spLocks noChangeArrowheads="1"/>
          </p:cNvSpPr>
          <p:nvPr/>
        </p:nvSpPr>
        <p:spPr bwMode="auto">
          <a:xfrm>
            <a:off x="2353734" y="1709738"/>
            <a:ext cx="7903106" cy="8318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Stiffness adjustments are applied to all components that contribute to the stability of the structure (Section C2.3)</a:t>
            </a:r>
          </a:p>
        </p:txBody>
      </p:sp>
      <p:sp>
        <p:nvSpPr>
          <p:cNvPr id="22534" name="TextBox 9"/>
          <p:cNvSpPr txBox="1">
            <a:spLocks noChangeArrowheads="1"/>
          </p:cNvSpPr>
          <p:nvPr/>
        </p:nvSpPr>
        <p:spPr bwMode="auto">
          <a:xfrm>
            <a:off x="2353734" y="2798763"/>
            <a:ext cx="7914218" cy="12001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Stability is typically affected by flexural stiffness of members in moment frames and axial stiffness of braced frame components.</a:t>
            </a:r>
          </a:p>
        </p:txBody>
      </p:sp>
      <p:sp>
        <p:nvSpPr>
          <p:cNvPr id="22535" name="TextBox 9"/>
          <p:cNvSpPr txBox="1">
            <a:spLocks noChangeArrowheads="1"/>
          </p:cNvSpPr>
          <p:nvPr/>
        </p:nvSpPr>
        <p:spPr bwMode="auto">
          <a:xfrm>
            <a:off x="2353734" y="4388833"/>
            <a:ext cx="7914218" cy="156966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To simplify analysis, all member stiffnesses can be reduced. This can be accomplished through a reduction in the modulus of Elasticity (E) since flexural and axial stiffness components are functions of EI and EA, respectively.</a:t>
            </a:r>
          </a:p>
        </p:txBody>
      </p:sp>
      <p:sp>
        <p:nvSpPr>
          <p:cNvPr id="22536" name="TextBox 4"/>
          <p:cNvSpPr txBox="1">
            <a:spLocks noChangeArrowheads="1"/>
          </p:cNvSpPr>
          <p:nvPr/>
        </p:nvSpPr>
        <p:spPr bwMode="auto">
          <a:xfrm>
            <a:off x="2353734" y="1069976"/>
            <a:ext cx="7376056" cy="4619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chemeClr val="bg1"/>
                </a:solidFill>
                <a:cs typeface="Arial" panose="020B0604020202020204" pitchFamily="34" charset="0"/>
              </a:rPr>
              <a:t>Reduce Stiffness </a:t>
            </a:r>
            <a:r>
              <a:rPr lang="en-US" altLang="en-US" b="1" i="1" dirty="0">
                <a:solidFill>
                  <a:schemeClr val="bg1"/>
                </a:solidFill>
                <a:cs typeface="Arial" panose="020B0604020202020204" pitchFamily="34" charset="0"/>
              </a:rPr>
              <a:t>EI</a:t>
            </a:r>
            <a:r>
              <a:rPr lang="en-US" altLang="en-US" b="1" dirty="0">
                <a:solidFill>
                  <a:schemeClr val="bg1"/>
                </a:solidFill>
                <a:cs typeface="Arial" panose="020B0604020202020204" pitchFamily="34" charset="0"/>
              </a:rPr>
              <a:t>* and </a:t>
            </a:r>
            <a:r>
              <a:rPr lang="en-US" altLang="en-US" b="1" i="1" dirty="0">
                <a:solidFill>
                  <a:schemeClr val="bg1"/>
                </a:solidFill>
                <a:cs typeface="Arial" panose="020B0604020202020204" pitchFamily="34" charset="0"/>
              </a:rPr>
              <a:t>EA</a:t>
            </a:r>
            <a:r>
              <a:rPr lang="en-US" altLang="en-US" b="1" dirty="0">
                <a:solidFill>
                  <a:schemeClr val="bg1"/>
                </a:solidFill>
                <a:cs typeface="Arial" panose="020B0604020202020204" pitchFamily="34" charset="0"/>
              </a:rPr>
              <a:t>* per Section C2.3: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403599" y="6416676"/>
            <a:ext cx="50969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23555" name="TextBox 5"/>
          <p:cNvSpPr txBox="1">
            <a:spLocks noChangeArrowheads="1"/>
          </p:cNvSpPr>
          <p:nvPr/>
        </p:nvSpPr>
        <p:spPr bwMode="auto">
          <a:xfrm>
            <a:off x="2531533" y="2099470"/>
            <a:ext cx="3875618" cy="585787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i="1" dirty="0">
                <a:solidFill>
                  <a:schemeClr val="bg1"/>
                </a:solidFill>
              </a:rPr>
              <a:t>EI</a:t>
            </a:r>
            <a:r>
              <a:rPr lang="en-US" altLang="en-US" sz="3200" dirty="0">
                <a:solidFill>
                  <a:schemeClr val="bg1"/>
                </a:solidFill>
              </a:rPr>
              <a:t>* = 0.8</a:t>
            </a:r>
            <a:r>
              <a:rPr lang="en-US" altLang="en-US" sz="3200" dirty="0">
                <a:solidFill>
                  <a:schemeClr val="bg1"/>
                </a:solidFill>
                <a:latin typeface="Symbol" panose="05050102010706020507" pitchFamily="18" charset="2"/>
              </a:rPr>
              <a:t>t</a:t>
            </a:r>
            <a:r>
              <a:rPr lang="en-US" altLang="en-US" sz="3200" baseline="-25000" dirty="0">
                <a:solidFill>
                  <a:schemeClr val="bg1"/>
                </a:solidFill>
              </a:rPr>
              <a:t>b</a:t>
            </a:r>
            <a:r>
              <a:rPr lang="en-US" altLang="en-US" sz="3200" i="1" dirty="0">
                <a:solidFill>
                  <a:schemeClr val="bg1"/>
                </a:solidFill>
              </a:rPr>
              <a:t>EI.</a:t>
            </a:r>
          </a:p>
        </p:txBody>
      </p:sp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2531534" y="4663283"/>
            <a:ext cx="7153806" cy="12255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Required for all members that contribute to lateral stability of the structure (safe to include for all members).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40529" y="3061495"/>
            <a:ext cx="7144810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>
            <a:spAutoFit/>
          </a:bodyPr>
          <a:lstStyle/>
          <a:p>
            <a:pPr>
              <a:tabLst>
                <a:tab pos="290513" algn="l"/>
                <a:tab pos="571500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E	</a:t>
            </a:r>
            <a:r>
              <a:rPr lang="en-US" dirty="0">
                <a:solidFill>
                  <a:schemeClr val="bg1"/>
                </a:solidFill>
              </a:rPr>
              <a:t>=	modulus of elasticity</a:t>
            </a:r>
          </a:p>
          <a:p>
            <a:pPr>
              <a:tabLst>
                <a:tab pos="290513" algn="l"/>
                <a:tab pos="571500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I	</a:t>
            </a:r>
            <a:r>
              <a:rPr lang="en-US" dirty="0">
                <a:solidFill>
                  <a:schemeClr val="bg1"/>
                </a:solidFill>
              </a:rPr>
              <a:t>=	moment of inertia about axis of bending</a:t>
            </a:r>
          </a:p>
          <a:p>
            <a:pPr>
              <a:tabLst>
                <a:tab pos="290513" algn="l"/>
                <a:tab pos="571500" algn="l"/>
              </a:tabLst>
              <a:defRPr/>
            </a:pPr>
            <a:r>
              <a:rPr lang="en-US" dirty="0">
                <a:solidFill>
                  <a:schemeClr val="bg1"/>
                </a:solidFill>
                <a:latin typeface="Symbol" pitchFamily="18" charset="2"/>
              </a:rPr>
              <a:t>t</a:t>
            </a:r>
            <a:r>
              <a:rPr lang="en-US" baseline="-25000" dirty="0">
                <a:solidFill>
                  <a:schemeClr val="bg1"/>
                </a:solidFill>
              </a:rPr>
              <a:t>b	</a:t>
            </a:r>
            <a:r>
              <a:rPr lang="en-US" dirty="0">
                <a:solidFill>
                  <a:schemeClr val="bg1"/>
                </a:solidFill>
              </a:rPr>
              <a:t>=	reduction factor for inelastic action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E51AF15-3D74-4CDF-A18A-E819A36F5824}" type="slidenum">
              <a:rPr lang="en-US" altLang="en-US" sz="1200">
                <a:solidFill>
                  <a:srgbClr val="BCBCBC"/>
                </a:solidFill>
              </a:rPr>
              <a:pPr/>
              <a:t>23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31533" y="457201"/>
            <a:ext cx="4050243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Direct Analysis Method</a:t>
            </a:r>
          </a:p>
        </p:txBody>
      </p:sp>
      <p:sp>
        <p:nvSpPr>
          <p:cNvPr id="23560" name="TextBox 4"/>
          <p:cNvSpPr txBox="1">
            <a:spLocks noChangeArrowheads="1"/>
          </p:cNvSpPr>
          <p:nvPr/>
        </p:nvSpPr>
        <p:spPr bwMode="auto">
          <a:xfrm>
            <a:off x="2531533" y="1262857"/>
            <a:ext cx="7144810" cy="4603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dirty="0">
                <a:solidFill>
                  <a:schemeClr val="bg1"/>
                </a:solidFill>
              </a:rPr>
              <a:t>Reduce Stiffness </a:t>
            </a:r>
            <a:r>
              <a:rPr lang="en-US" altLang="en-US" b="1" i="1" dirty="0">
                <a:solidFill>
                  <a:schemeClr val="bg1"/>
                </a:solidFill>
              </a:rPr>
              <a:t>EI</a:t>
            </a:r>
            <a:r>
              <a:rPr lang="en-US" altLang="en-US" b="1" dirty="0">
                <a:solidFill>
                  <a:schemeClr val="bg1"/>
                </a:solidFill>
              </a:rPr>
              <a:t>* per Section C2.3: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522399" y="6400798"/>
            <a:ext cx="48429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2159001" y="1021746"/>
            <a:ext cx="7561263" cy="4603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dirty="0">
                <a:solidFill>
                  <a:schemeClr val="bg1"/>
                </a:solidFill>
              </a:rPr>
              <a:t>Reduce Flexural Stiffness </a:t>
            </a:r>
            <a:r>
              <a:rPr lang="en-US" altLang="en-US" b="1" i="1" dirty="0">
                <a:solidFill>
                  <a:schemeClr val="bg1"/>
                </a:solidFill>
              </a:rPr>
              <a:t>EI</a:t>
            </a:r>
            <a:r>
              <a:rPr lang="en-US" altLang="en-US" b="1" dirty="0">
                <a:solidFill>
                  <a:schemeClr val="bg1"/>
                </a:solidFill>
              </a:rPr>
              <a:t>* per Section C2.3:</a:t>
            </a:r>
          </a:p>
        </p:txBody>
      </p:sp>
      <p:sp>
        <p:nvSpPr>
          <p:cNvPr id="24580" name="TextBox 7"/>
          <p:cNvSpPr txBox="1">
            <a:spLocks noChangeArrowheads="1"/>
          </p:cNvSpPr>
          <p:nvPr/>
        </p:nvSpPr>
        <p:spPr bwMode="auto">
          <a:xfrm>
            <a:off x="2159001" y="1694846"/>
            <a:ext cx="7526337" cy="24685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  <a:latin typeface="Symbol" panose="05050102010706020507" pitchFamily="18" charset="2"/>
              </a:rPr>
              <a:t>t</a:t>
            </a:r>
            <a:r>
              <a:rPr lang="en-US" altLang="en-US" baseline="-25000" dirty="0">
                <a:solidFill>
                  <a:schemeClr val="bg1"/>
                </a:solidFill>
              </a:rPr>
              <a:t>b </a:t>
            </a:r>
            <a:r>
              <a:rPr lang="en-US" altLang="en-US" dirty="0">
                <a:solidFill>
                  <a:schemeClr val="bg1"/>
                </a:solidFill>
              </a:rPr>
              <a:t>= Reduction Factor for Inelastic Action</a:t>
            </a:r>
          </a:p>
          <a:p>
            <a:endParaRPr lang="en-US" altLang="en-US" dirty="0">
              <a:solidFill>
                <a:schemeClr val="bg1"/>
              </a:solidFill>
            </a:endParaRPr>
          </a:p>
          <a:p>
            <a:r>
              <a:rPr lang="en-US" altLang="en-US" dirty="0">
                <a:solidFill>
                  <a:schemeClr val="bg1"/>
                </a:solidFill>
              </a:rPr>
              <a:t>				for</a:t>
            </a:r>
          </a:p>
          <a:p>
            <a:endParaRPr lang="en-US" altLang="en-US" dirty="0">
              <a:solidFill>
                <a:schemeClr val="bg1"/>
              </a:solidFill>
            </a:endParaRPr>
          </a:p>
          <a:p>
            <a:r>
              <a:rPr lang="en-US" altLang="en-US" dirty="0">
                <a:solidFill>
                  <a:schemeClr val="bg1"/>
                </a:solidFill>
              </a:rPr>
              <a:t>				for</a:t>
            </a:r>
          </a:p>
          <a:p>
            <a:endParaRPr lang="en-US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458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972258"/>
              </p:ext>
            </p:extLst>
          </p:nvPr>
        </p:nvGraphicFramePr>
        <p:xfrm>
          <a:off x="7762876" y="2298096"/>
          <a:ext cx="1177925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09480" imgH="393480" progId="Equation.DSMT4">
                  <p:embed/>
                </p:oleObj>
              </mc:Choice>
              <mc:Fallback>
                <p:oleObj name="Equation" r:id="rId3" imgW="609480" imgH="3934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2876" y="2298096"/>
                        <a:ext cx="1177925" cy="760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805838"/>
              </p:ext>
            </p:extLst>
          </p:nvPr>
        </p:nvGraphicFramePr>
        <p:xfrm>
          <a:off x="7788276" y="3136295"/>
          <a:ext cx="1154113" cy="76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96880" imgH="393480" progId="Equation.DSMT4">
                  <p:embed/>
                </p:oleObj>
              </mc:Choice>
              <mc:Fallback>
                <p:oleObj name="Equation" r:id="rId5" imgW="596880" imgH="3934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8276" y="3136295"/>
                        <a:ext cx="1154113" cy="763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46636"/>
              </p:ext>
            </p:extLst>
          </p:nvPr>
        </p:nvGraphicFramePr>
        <p:xfrm>
          <a:off x="3327401" y="2418746"/>
          <a:ext cx="98107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08000" imgH="228600" progId="Equation.3">
                  <p:embed/>
                </p:oleObj>
              </mc:Choice>
              <mc:Fallback>
                <p:oleObj name="Equation" r:id="rId7" imgW="5080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7401" y="2418746"/>
                        <a:ext cx="981075" cy="44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682626"/>
              </p:ext>
            </p:extLst>
          </p:nvPr>
        </p:nvGraphicFramePr>
        <p:xfrm>
          <a:off x="3271839" y="3047395"/>
          <a:ext cx="262572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82400" progId="Equation.DSMT4">
                  <p:embed/>
                </p:oleObj>
              </mc:Choice>
              <mc:Fallback>
                <p:oleObj name="Equation" r:id="rId9" imgW="1358640" imgH="482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1839" y="3047395"/>
                        <a:ext cx="2625725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171701" y="4744585"/>
            <a:ext cx="7535862" cy="156966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>
            <a:spAutoFit/>
          </a:bodyPr>
          <a:lstStyle/>
          <a:p>
            <a:pPr>
              <a:tabLst>
                <a:tab pos="347663" algn="l"/>
                <a:tab pos="623888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r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required axial compressive strength</a:t>
            </a:r>
          </a:p>
          <a:p>
            <a:pPr>
              <a:tabLst>
                <a:tab pos="395288" algn="l"/>
                <a:tab pos="627063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ns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</a:t>
            </a:r>
            <a:r>
              <a:rPr lang="en-US" i="1" dirty="0">
                <a:solidFill>
                  <a:schemeClr val="bg1"/>
                </a:solidFill>
              </a:rPr>
              <a:t>	</a:t>
            </a:r>
            <a:r>
              <a:rPr lang="en-US" i="1" dirty="0" err="1">
                <a:solidFill>
                  <a:schemeClr val="bg1"/>
                </a:solidFill>
              </a:rPr>
              <a:t>F</a:t>
            </a:r>
            <a:r>
              <a:rPr lang="en-US" i="1" baseline="-25000" dirty="0" err="1">
                <a:solidFill>
                  <a:schemeClr val="bg1"/>
                </a:solidFill>
              </a:rPr>
              <a:t>y</a:t>
            </a:r>
            <a:r>
              <a:rPr lang="en-US" i="1" dirty="0" err="1">
                <a:solidFill>
                  <a:schemeClr val="bg1"/>
                </a:solidFill>
              </a:rPr>
              <a:t>A</a:t>
            </a:r>
            <a:r>
              <a:rPr lang="en-US" i="1" baseline="-25000" dirty="0" err="1">
                <a:solidFill>
                  <a:schemeClr val="bg1"/>
                </a:solidFill>
              </a:rPr>
              <a:t>g</a:t>
            </a:r>
            <a:r>
              <a:rPr lang="en-US" i="1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for </a:t>
            </a:r>
            <a:r>
              <a:rPr lang="en-US" dirty="0" err="1">
                <a:solidFill>
                  <a:schemeClr val="bg1"/>
                </a:solidFill>
              </a:rPr>
              <a:t>nonslender</a:t>
            </a:r>
            <a:r>
              <a:rPr lang="en-US" dirty="0">
                <a:solidFill>
                  <a:schemeClr val="bg1"/>
                </a:solidFill>
              </a:rPr>
              <a:t>-element sections</a:t>
            </a:r>
          </a:p>
          <a:p>
            <a:pPr>
              <a:tabLst>
                <a:tab pos="395288" algn="l"/>
                <a:tab pos="627063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ns</a:t>
            </a:r>
            <a:r>
              <a:rPr lang="en-US" i="1" dirty="0">
                <a:solidFill>
                  <a:schemeClr val="bg1"/>
                </a:solidFill>
              </a:rPr>
              <a:t>=	</a:t>
            </a:r>
            <a:r>
              <a:rPr lang="en-US" i="1" dirty="0" err="1">
                <a:solidFill>
                  <a:schemeClr val="bg1"/>
                </a:solidFill>
              </a:rPr>
              <a:t>F</a:t>
            </a:r>
            <a:r>
              <a:rPr lang="en-US" i="1" baseline="-25000" dirty="0" err="1">
                <a:solidFill>
                  <a:schemeClr val="bg1"/>
                </a:solidFill>
              </a:rPr>
              <a:t>y</a:t>
            </a:r>
            <a:r>
              <a:rPr lang="en-US" i="1" dirty="0" err="1">
                <a:solidFill>
                  <a:schemeClr val="bg1"/>
                </a:solidFill>
              </a:rPr>
              <a:t>A</a:t>
            </a:r>
            <a:r>
              <a:rPr lang="en-US" i="1" baseline="-25000" dirty="0" err="1">
                <a:solidFill>
                  <a:schemeClr val="bg1"/>
                </a:solidFill>
              </a:rPr>
              <a:t>e</a:t>
            </a:r>
            <a:r>
              <a:rPr lang="en-US" i="1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for slender-element sections</a:t>
            </a:r>
            <a:r>
              <a:rPr lang="en-US" i="1" dirty="0">
                <a:solidFill>
                  <a:schemeClr val="bg1"/>
                </a:solidFill>
              </a:rPr>
              <a:t>, </a:t>
            </a:r>
            <a:r>
              <a:rPr lang="en-US" sz="2000" i="1" dirty="0">
                <a:solidFill>
                  <a:schemeClr val="bg1"/>
                </a:solidFill>
              </a:rPr>
              <a:t>A</a:t>
            </a:r>
            <a:r>
              <a:rPr lang="en-US" sz="2000" i="1" baseline="-25000" dirty="0">
                <a:solidFill>
                  <a:schemeClr val="bg1"/>
                </a:solidFill>
              </a:rPr>
              <a:t>e</a:t>
            </a:r>
            <a:r>
              <a:rPr lang="en-US" sz="2000" i="1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per Section E7</a:t>
            </a:r>
          </a:p>
          <a:p>
            <a:pPr>
              <a:tabLst>
                <a:tab pos="347663" algn="l"/>
                <a:tab pos="623888" algn="l"/>
              </a:tabLst>
              <a:defRPr/>
            </a:pPr>
            <a:r>
              <a:rPr lang="en-US" dirty="0">
                <a:solidFill>
                  <a:schemeClr val="bg1"/>
                </a:solidFill>
                <a:latin typeface="Symbol" pitchFamily="18" charset="2"/>
              </a:rPr>
              <a:t>a	</a:t>
            </a:r>
            <a:r>
              <a:rPr lang="en-US" dirty="0">
                <a:solidFill>
                  <a:schemeClr val="bg1"/>
                </a:solidFill>
              </a:rPr>
              <a:t>=	1.0 (LRFD), 1.6 (ASD)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33DE433-6600-448A-9B42-1094F3E74D01}" type="slidenum">
              <a:rPr lang="en-US" altLang="en-US" sz="1200">
                <a:solidFill>
                  <a:srgbClr val="BCBCBC"/>
                </a:solidFill>
              </a:rPr>
              <a:pPr/>
              <a:t>24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59001" y="457201"/>
            <a:ext cx="4422776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Direct Analysis Method</a:t>
            </a:r>
          </a:p>
        </p:txBody>
      </p:sp>
      <p:sp>
        <p:nvSpPr>
          <p:cNvPr id="24588" name="TextBox 4"/>
          <p:cNvSpPr txBox="1">
            <a:spLocks noChangeArrowheads="1"/>
          </p:cNvSpPr>
          <p:nvPr/>
        </p:nvSpPr>
        <p:spPr bwMode="auto">
          <a:xfrm>
            <a:off x="2168527" y="4163408"/>
            <a:ext cx="7526337" cy="461962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Equations C2-2a and C2-2b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081865" y="6400799"/>
            <a:ext cx="52747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2859089" y="1244601"/>
            <a:ext cx="6980237" cy="4603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>
                <a:solidFill>
                  <a:schemeClr val="bg1"/>
                </a:solidFill>
              </a:rPr>
              <a:t>Reduce Flexural Stiffness </a:t>
            </a:r>
            <a:r>
              <a:rPr lang="en-US" altLang="en-US" b="1" i="1">
                <a:solidFill>
                  <a:schemeClr val="bg1"/>
                </a:solidFill>
              </a:rPr>
              <a:t>EI</a:t>
            </a:r>
            <a:r>
              <a:rPr lang="en-US" altLang="en-US" b="1">
                <a:solidFill>
                  <a:schemeClr val="bg1"/>
                </a:solidFill>
              </a:rPr>
              <a:t>* per Section C2.3:</a:t>
            </a:r>
          </a:p>
        </p:txBody>
      </p:sp>
      <p:sp>
        <p:nvSpPr>
          <p:cNvPr id="25604" name="TextBox 7"/>
          <p:cNvSpPr txBox="1">
            <a:spLocks noChangeArrowheads="1"/>
          </p:cNvSpPr>
          <p:nvPr/>
        </p:nvSpPr>
        <p:spPr bwMode="auto">
          <a:xfrm>
            <a:off x="2833689" y="2089150"/>
            <a:ext cx="7005637" cy="14160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  <a:cs typeface="Times New Roman" panose="02020603050405020304" pitchFamily="18" charset="0"/>
              </a:rPr>
              <a:t>If an additional notional load of </a:t>
            </a:r>
            <a:r>
              <a:rPr lang="en-US" altLang="en-US" i="1" dirty="0">
                <a:solidFill>
                  <a:schemeClr val="bg1"/>
                </a:solidFill>
                <a:cs typeface="Times New Roman" panose="02020603050405020304" pitchFamily="18" charset="0"/>
              </a:rPr>
              <a:t>N</a:t>
            </a:r>
            <a:r>
              <a:rPr lang="en-US" altLang="en-US" i="1" baseline="-25000" dirty="0">
                <a:solidFill>
                  <a:schemeClr val="bg1"/>
                </a:solidFill>
                <a:cs typeface="Times New Roman" panose="02020603050405020304" pitchFamily="18" charset="0"/>
              </a:rPr>
              <a:t>i</a:t>
            </a:r>
            <a:r>
              <a:rPr lang="en-US" altLang="en-US" dirty="0">
                <a:solidFill>
                  <a:schemeClr val="bg1"/>
                </a:solidFill>
                <a:cs typeface="Times New Roman" panose="02020603050405020304" pitchFamily="18" charset="0"/>
              </a:rPr>
              <a:t> = .001</a:t>
            </a:r>
            <a:r>
              <a:rPr lang="el-GR" altLang="en-US" dirty="0">
                <a:solidFill>
                  <a:schemeClr val="bg1"/>
                </a:solidFill>
                <a:cs typeface="Times New Roman" panose="02020603050405020304" pitchFamily="18" charset="0"/>
              </a:rPr>
              <a:t>α</a:t>
            </a:r>
            <a:r>
              <a:rPr lang="en-US" altLang="en-US" i="1" dirty="0">
                <a:solidFill>
                  <a:schemeClr val="bg1"/>
                </a:solidFill>
                <a:cs typeface="Times New Roman" panose="02020603050405020304" pitchFamily="18" charset="0"/>
              </a:rPr>
              <a:t>Y</a:t>
            </a:r>
            <a:r>
              <a:rPr lang="en-US" altLang="en-US" i="1" baseline="-25000" dirty="0">
                <a:solidFill>
                  <a:schemeClr val="bg1"/>
                </a:solidFill>
                <a:cs typeface="Times New Roman" panose="02020603050405020304" pitchFamily="18" charset="0"/>
              </a:rPr>
              <a:t>i</a:t>
            </a:r>
            <a:r>
              <a:rPr lang="en-US" altLang="en-US" dirty="0">
                <a:solidFill>
                  <a:schemeClr val="bg1"/>
                </a:solidFill>
                <a:cs typeface="Times New Roman" panose="02020603050405020304" pitchFamily="18" charset="0"/>
              </a:rPr>
              <a:t> is applied at all levels in all load combinations (even if Section C2.2b(d) applies), </a:t>
            </a:r>
            <a:r>
              <a:rPr lang="el-GR" altLang="en-US" dirty="0">
                <a:solidFill>
                  <a:schemeClr val="bg1"/>
                </a:solidFill>
                <a:cs typeface="Times New Roman" panose="02020603050405020304" pitchFamily="18" charset="0"/>
              </a:rPr>
              <a:t>τ</a:t>
            </a:r>
            <a:r>
              <a:rPr lang="en-US" altLang="en-US" baseline="-25000" dirty="0">
                <a:solidFill>
                  <a:schemeClr val="bg1"/>
                </a:solidFill>
                <a:cs typeface="Times New Roman" panose="02020603050405020304" pitchFamily="18" charset="0"/>
              </a:rPr>
              <a:t>b</a:t>
            </a:r>
            <a:r>
              <a:rPr lang="en-US" altLang="en-US" dirty="0">
                <a:solidFill>
                  <a:schemeClr val="bg1"/>
                </a:solidFill>
                <a:cs typeface="Times New Roman" panose="02020603050405020304" pitchFamily="18" charset="0"/>
              </a:rPr>
              <a:t> = 1  per Section C2.3(c).</a:t>
            </a:r>
          </a:p>
          <a:p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9088" y="3713163"/>
            <a:ext cx="6996112" cy="4619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>
            <a:spAutoFit/>
          </a:bodyPr>
          <a:lstStyle/>
          <a:p>
            <a:pPr>
              <a:tabLst>
                <a:tab pos="347663" algn="l"/>
                <a:tab pos="623888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Therefore, all stiffness could be adjusted similarly.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644208C-DFD7-4B63-9B9F-50B8859E6293}" type="slidenum">
              <a:rPr lang="en-US" altLang="en-US" sz="1200">
                <a:solidFill>
                  <a:srgbClr val="BCBCBC"/>
                </a:solidFill>
              </a:rPr>
              <a:pPr/>
              <a:t>25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6389" y="457201"/>
            <a:ext cx="3735387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Direct Analysis Method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208865" y="6340476"/>
            <a:ext cx="506306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26627" name="TextBox 5"/>
          <p:cNvSpPr txBox="1">
            <a:spLocks noChangeArrowheads="1"/>
          </p:cNvSpPr>
          <p:nvPr/>
        </p:nvSpPr>
        <p:spPr bwMode="auto">
          <a:xfrm>
            <a:off x="2846389" y="2265870"/>
            <a:ext cx="5551487" cy="5847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i="1">
                <a:solidFill>
                  <a:schemeClr val="bg1"/>
                </a:solidFill>
              </a:rPr>
              <a:t>EA</a:t>
            </a:r>
            <a:r>
              <a:rPr lang="en-US" altLang="en-US" sz="3200">
                <a:solidFill>
                  <a:schemeClr val="bg1"/>
                </a:solidFill>
              </a:rPr>
              <a:t>* = 0.8</a:t>
            </a:r>
            <a:r>
              <a:rPr lang="en-US" altLang="en-US" sz="3200" i="1">
                <a:solidFill>
                  <a:schemeClr val="bg1"/>
                </a:solidFill>
              </a:rPr>
              <a:t>EA</a:t>
            </a:r>
            <a:r>
              <a:rPr lang="en-US" altLang="en-US" sz="32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46388" y="3165476"/>
            <a:ext cx="6838950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</a:rPr>
              <a:t>E </a:t>
            </a:r>
            <a:r>
              <a:rPr lang="en-US" dirty="0">
                <a:solidFill>
                  <a:schemeClr val="bg1"/>
                </a:solidFill>
              </a:rPr>
              <a:t>= modulus of elasticity</a:t>
            </a:r>
          </a:p>
          <a:p>
            <a:pPr>
              <a:defRPr/>
            </a:pPr>
            <a:r>
              <a:rPr lang="en-US" i="1" dirty="0">
                <a:solidFill>
                  <a:schemeClr val="bg1"/>
                </a:solidFill>
              </a:rPr>
              <a:t>A </a:t>
            </a:r>
            <a:r>
              <a:rPr lang="en-US" dirty="0">
                <a:solidFill>
                  <a:schemeClr val="bg1"/>
                </a:solidFill>
              </a:rPr>
              <a:t>= cross-sectional member area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DB9C97B-76D7-4441-B8E7-85C86F93E815}" type="slidenum">
              <a:rPr lang="en-US" altLang="en-US" sz="1200">
                <a:solidFill>
                  <a:srgbClr val="BCBCBC"/>
                </a:solidFill>
              </a:rPr>
              <a:pPr/>
              <a:t>26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26630" name="TextBox 13"/>
          <p:cNvSpPr txBox="1">
            <a:spLocks noChangeArrowheads="1"/>
          </p:cNvSpPr>
          <p:nvPr/>
        </p:nvSpPr>
        <p:spPr bwMode="auto">
          <a:xfrm>
            <a:off x="2846388" y="4433888"/>
            <a:ext cx="6837362" cy="12255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Required for all members that contribute to lateral stability of the structure (safe to include for all members).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46389" y="457201"/>
            <a:ext cx="3735387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Direct Analysis Method</a:t>
            </a:r>
          </a:p>
        </p:txBody>
      </p:sp>
      <p:sp>
        <p:nvSpPr>
          <p:cNvPr id="26632" name="TextBox 4"/>
          <p:cNvSpPr txBox="1">
            <a:spLocks noChangeArrowheads="1"/>
          </p:cNvSpPr>
          <p:nvPr/>
        </p:nvSpPr>
        <p:spPr bwMode="auto">
          <a:xfrm>
            <a:off x="2846388" y="1539876"/>
            <a:ext cx="5535612" cy="4603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>
                <a:solidFill>
                  <a:schemeClr val="bg1"/>
                </a:solidFill>
              </a:rPr>
              <a:t>Reduce Stiffness, </a:t>
            </a:r>
            <a:r>
              <a:rPr lang="en-US" altLang="en-US" b="1" i="1">
                <a:solidFill>
                  <a:schemeClr val="bg1"/>
                </a:solidFill>
              </a:rPr>
              <a:t>EA</a:t>
            </a:r>
            <a:r>
              <a:rPr lang="en-US" altLang="en-US" b="1">
                <a:solidFill>
                  <a:schemeClr val="bg1"/>
                </a:solidFill>
              </a:rPr>
              <a:t>* per Section C2.3: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141132" y="6348943"/>
            <a:ext cx="49953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31527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en-US">
              <a:solidFill>
                <a:schemeClr val="bg1"/>
              </a:solidFill>
            </a:endParaRP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US" sz="4800" b="1">
                <a:solidFill>
                  <a:schemeClr val="bg1"/>
                </a:solidFill>
              </a:rPr>
              <a:t>Chapter B: 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US" sz="4800" b="1">
                <a:solidFill>
                  <a:schemeClr val="bg1"/>
                </a:solidFill>
              </a:rPr>
              <a:t>Local Buckling Criteria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endParaRPr lang="en-US" sz="4800" b="1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AB75645-54C3-4B7C-AEB0-0C60099DF2C5}" type="slidenum">
              <a:rPr lang="en-US" altLang="en-US" sz="1200">
                <a:solidFill>
                  <a:srgbClr val="BCBCBC"/>
                </a:solidFill>
              </a:rPr>
              <a:pPr/>
              <a:t>27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088482" y="6353174"/>
            <a:ext cx="4851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734733" y="504826"/>
            <a:ext cx="5012267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Local Buckling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4733" y="1386301"/>
            <a:ext cx="4446587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Criteria Defined in Table B4.1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34733" y="2555269"/>
            <a:ext cx="6262687" cy="15906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Since members are analyzed independently under flexural and axial loads, the local buckling provisions are checked separately for use in calculations related to each member type.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34733" y="4246149"/>
            <a:ext cx="6218238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This does not directly address the combination of stresses which may make web local buckling less likely to occur for some load conditions.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99C02EA-BBCA-483E-8462-7CB53B449B59}" type="slidenum">
              <a:rPr lang="en-US" altLang="en-US" sz="1200">
                <a:solidFill>
                  <a:srgbClr val="BCBCBC"/>
                </a:solidFill>
              </a:rPr>
              <a:pPr/>
              <a:t>28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285067" y="6318780"/>
            <a:ext cx="46228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5667" y="914401"/>
            <a:ext cx="8966200" cy="3921125"/>
          </a:xfr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US" sz="4800" b="1" dirty="0">
                <a:solidFill>
                  <a:schemeClr val="bg1"/>
                </a:solidFill>
              </a:rPr>
              <a:t>Appendix 8: 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US" sz="4800" b="1" dirty="0">
                <a:solidFill>
                  <a:schemeClr val="bg1"/>
                </a:solidFill>
              </a:rPr>
              <a:t>Approximate Second-Order     Analysis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A5DA595-ECB5-4274-A641-7D13F5AB9398}" type="slidenum">
              <a:rPr lang="en-US" altLang="en-US" sz="1200">
                <a:solidFill>
                  <a:srgbClr val="BCBCBC"/>
                </a:solidFill>
              </a:rPr>
              <a:pPr/>
              <a:t>29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856566" y="6371167"/>
            <a:ext cx="447886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14575" y="2046288"/>
            <a:ext cx="7165975" cy="12001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Direct Analysis Method (C1.1) or alternative methods (Appendix 7) may be used, but analysis and design must be consistent with the single approach chosen.</a:t>
            </a:r>
          </a:p>
        </p:txBody>
      </p:sp>
      <p:sp>
        <p:nvSpPr>
          <p:cNvPr id="4100" name="TextBox 13"/>
          <p:cNvSpPr txBox="1">
            <a:spLocks noChangeArrowheads="1"/>
          </p:cNvSpPr>
          <p:nvPr/>
        </p:nvSpPr>
        <p:spPr bwMode="auto">
          <a:xfrm>
            <a:off x="2314575" y="3611563"/>
            <a:ext cx="7156450" cy="15684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Interaction Equations of Chapter H are applied for member design acceptance.  Values used in these equations must be consistent with the analysis and design method used.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F7030FF-8CFB-400A-8478-0153A6A3DD51}" type="slidenum">
              <a:rPr lang="en-US" altLang="en-US" sz="1200">
                <a:solidFill>
                  <a:srgbClr val="BCBCBC"/>
                </a:solidFill>
              </a:rPr>
              <a:pPr/>
              <a:t>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102" name="TextBox 6"/>
          <p:cNvSpPr txBox="1">
            <a:spLocks noChangeArrowheads="1"/>
          </p:cNvSpPr>
          <p:nvPr/>
        </p:nvSpPr>
        <p:spPr bwMode="auto">
          <a:xfrm>
            <a:off x="2314575" y="1301751"/>
            <a:ext cx="3702050" cy="4619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dirty="0">
                <a:solidFill>
                  <a:schemeClr val="bg1"/>
                </a:solidFill>
              </a:rPr>
              <a:t>Analysis and Design</a:t>
            </a:r>
          </a:p>
        </p:txBody>
      </p:sp>
      <p:sp>
        <p:nvSpPr>
          <p:cNvPr id="4103" name="TextBox 6"/>
          <p:cNvSpPr txBox="1">
            <a:spLocks noChangeArrowheads="1"/>
          </p:cNvSpPr>
          <p:nvPr/>
        </p:nvSpPr>
        <p:spPr bwMode="auto">
          <a:xfrm>
            <a:off x="2314575" y="561976"/>
            <a:ext cx="3702050" cy="4619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dirty="0">
                <a:solidFill>
                  <a:schemeClr val="bg1"/>
                </a:solidFill>
              </a:rPr>
              <a:t>Combined Forces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107266" y="6407152"/>
            <a:ext cx="521546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01951" y="508943"/>
            <a:ext cx="5159375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Amplified First Order Analysis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13063" y="1455093"/>
            <a:ext cx="5834062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Amplification of First-Order Elastic Analysis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24175" y="2871143"/>
            <a:ext cx="7340600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This method typically is used in the following situations: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5763" y="2189164"/>
            <a:ext cx="1998662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Appendix 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24175" y="3554412"/>
            <a:ext cx="6992937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To analyze and design simple structures being performed by hand calculations.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01951" y="4551513"/>
            <a:ext cx="6992937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To verify second order results in computer analyses.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24175" y="5201363"/>
            <a:ext cx="6992937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To determine the significance of </a:t>
            </a:r>
            <a:r>
              <a:rPr lang="en-US" i="1" dirty="0">
                <a:solidFill>
                  <a:schemeClr val="bg1"/>
                </a:solidFill>
              </a:rPr>
              <a:t>P</a:t>
            </a:r>
            <a:r>
              <a:rPr lang="en-US" dirty="0">
                <a:solidFill>
                  <a:schemeClr val="bg1"/>
                </a:solidFill>
              </a:rPr>
              <a:t>-</a:t>
            </a:r>
            <a:r>
              <a:rPr lang="en-US" dirty="0">
                <a:solidFill>
                  <a:schemeClr val="bg1"/>
                </a:solidFill>
                <a:latin typeface="Symbol" pitchFamily="18" charset="2"/>
              </a:rPr>
              <a:t>d</a:t>
            </a:r>
            <a:r>
              <a:rPr lang="en-US" dirty="0">
                <a:solidFill>
                  <a:schemeClr val="bg1"/>
                </a:solidFill>
              </a:rPr>
              <a:t> effects (B</a:t>
            </a:r>
            <a:r>
              <a:rPr lang="en-US" baseline="-25000" dirty="0">
                <a:solidFill>
                  <a:schemeClr val="bg1"/>
                </a:solidFill>
              </a:rPr>
              <a:t>1</a:t>
            </a:r>
            <a:r>
              <a:rPr lang="en-US" dirty="0">
                <a:solidFill>
                  <a:schemeClr val="bg1"/>
                </a:solidFill>
              </a:rPr>
              <a:t> factor).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AD42249-3F57-404B-B32C-5A569AA438F7}" type="slidenum">
              <a:rPr lang="en-US" altLang="en-US" sz="1200">
                <a:solidFill>
                  <a:srgbClr val="BCBCBC"/>
                </a:solidFill>
              </a:rPr>
              <a:pPr/>
              <a:t>30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2932112" y="5875670"/>
            <a:ext cx="6985000" cy="431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bg1"/>
                </a:solidFill>
              </a:rPr>
              <a:t>Basis for the factors is in 2</a:t>
            </a:r>
            <a:r>
              <a:rPr lang="en-US" sz="2200" baseline="30000" dirty="0">
                <a:solidFill>
                  <a:schemeClr val="bg1"/>
                </a:solidFill>
              </a:rPr>
              <a:t>nd</a:t>
            </a:r>
            <a:r>
              <a:rPr lang="en-US" sz="2200" dirty="0">
                <a:solidFill>
                  <a:schemeClr val="bg1"/>
                </a:solidFill>
              </a:rPr>
              <a:t> order analysis theory slides.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313641" y="6349057"/>
            <a:ext cx="473286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40001" y="1282701"/>
            <a:ext cx="6280149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i="1" dirty="0" err="1">
                <a:solidFill>
                  <a:schemeClr val="bg1"/>
                </a:solidFill>
              </a:rPr>
              <a:t>M</a:t>
            </a:r>
            <a:r>
              <a:rPr lang="en-US" i="1" baseline="-25000" dirty="0" err="1">
                <a:solidFill>
                  <a:schemeClr val="bg1"/>
                </a:solidFill>
              </a:rPr>
              <a:t>r</a:t>
            </a:r>
            <a:r>
              <a:rPr lang="en-US" i="1" baseline="-25000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= </a:t>
            </a:r>
            <a:r>
              <a:rPr lang="en-US" i="1" dirty="0">
                <a:solidFill>
                  <a:schemeClr val="bg1"/>
                </a:solidFill>
              </a:rPr>
              <a:t>B</a:t>
            </a:r>
            <a:r>
              <a:rPr lang="en-US" i="1" baseline="-25000" dirty="0">
                <a:solidFill>
                  <a:schemeClr val="bg1"/>
                </a:solidFill>
              </a:rPr>
              <a:t>1</a:t>
            </a:r>
            <a:r>
              <a:rPr lang="en-US" i="1" dirty="0">
                <a:solidFill>
                  <a:schemeClr val="bg1"/>
                </a:solidFill>
              </a:rPr>
              <a:t>M</a:t>
            </a:r>
            <a:r>
              <a:rPr lang="en-US" i="1" baseline="-25000" dirty="0">
                <a:solidFill>
                  <a:schemeClr val="bg1"/>
                </a:solidFill>
              </a:rPr>
              <a:t>nt </a:t>
            </a:r>
            <a:r>
              <a:rPr lang="en-US" dirty="0">
                <a:solidFill>
                  <a:schemeClr val="bg1"/>
                </a:solidFill>
              </a:rPr>
              <a:t>+ </a:t>
            </a:r>
            <a:r>
              <a:rPr lang="en-US" i="1" dirty="0">
                <a:solidFill>
                  <a:schemeClr val="bg1"/>
                </a:solidFill>
              </a:rPr>
              <a:t>B</a:t>
            </a:r>
            <a:r>
              <a:rPr lang="en-US" i="1" baseline="-25000" dirty="0">
                <a:solidFill>
                  <a:schemeClr val="bg1"/>
                </a:solidFill>
              </a:rPr>
              <a:t>2</a:t>
            </a:r>
            <a:r>
              <a:rPr lang="en-US" i="1" dirty="0">
                <a:solidFill>
                  <a:schemeClr val="bg1"/>
                </a:solidFill>
              </a:rPr>
              <a:t>M</a:t>
            </a:r>
            <a:r>
              <a:rPr lang="en-US" i="1" baseline="-25000" dirty="0">
                <a:solidFill>
                  <a:schemeClr val="bg1"/>
                </a:solidFill>
              </a:rPr>
              <a:t>lt</a:t>
            </a:r>
            <a:r>
              <a:rPr lang="en-US" baseline="-25000" dirty="0">
                <a:solidFill>
                  <a:schemeClr val="bg1"/>
                </a:solidFill>
              </a:rPr>
              <a:t>		</a:t>
            </a:r>
            <a:r>
              <a:rPr lang="en-US" dirty="0">
                <a:solidFill>
                  <a:schemeClr val="bg1"/>
                </a:solidFill>
              </a:rPr>
              <a:t>Equation A-8-1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40000" y="2017714"/>
            <a:ext cx="7651751" cy="41560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tabLst>
                <a:tab pos="508000" algn="l"/>
                <a:tab pos="798513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M</a:t>
            </a:r>
            <a:r>
              <a:rPr lang="en-US" i="1" baseline="-25000" dirty="0" err="1">
                <a:solidFill>
                  <a:schemeClr val="bg1"/>
                </a:solidFill>
              </a:rPr>
              <a:t>r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second order required flexural strength</a:t>
            </a:r>
          </a:p>
          <a:p>
            <a:pPr>
              <a:tabLst>
                <a:tab pos="508000" algn="l"/>
                <a:tab pos="798513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B</a:t>
            </a:r>
            <a:r>
              <a:rPr lang="en-US" i="1" baseline="-25000" dirty="0">
                <a:solidFill>
                  <a:schemeClr val="bg1"/>
                </a:solidFill>
              </a:rPr>
              <a:t>1	</a:t>
            </a:r>
            <a:r>
              <a:rPr lang="en-US" dirty="0">
                <a:solidFill>
                  <a:schemeClr val="bg1"/>
                </a:solidFill>
              </a:rPr>
              <a:t>=	amplification factor to account for second order 		effects caused by displacements along member 		length (P-</a:t>
            </a:r>
            <a:r>
              <a:rPr lang="el-GR" dirty="0">
                <a:solidFill>
                  <a:schemeClr val="bg1"/>
                </a:solidFill>
              </a:rPr>
              <a:t>δ</a:t>
            </a:r>
            <a:r>
              <a:rPr lang="en-US" dirty="0">
                <a:solidFill>
                  <a:schemeClr val="bg1"/>
                </a:solidFill>
              </a:rPr>
              <a:t> effects).</a:t>
            </a:r>
            <a:endParaRPr lang="en-US" baseline="-25000" dirty="0">
              <a:solidFill>
                <a:schemeClr val="bg1"/>
              </a:solidFill>
            </a:endParaRPr>
          </a:p>
          <a:p>
            <a:pPr>
              <a:tabLst>
                <a:tab pos="508000" algn="l"/>
                <a:tab pos="798513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M</a:t>
            </a:r>
            <a:r>
              <a:rPr lang="en-US" i="1" baseline="-25000" dirty="0" err="1">
                <a:solidFill>
                  <a:schemeClr val="bg1"/>
                </a:solidFill>
              </a:rPr>
              <a:t>nt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first order moment, assuming no lateral translation 		of frame (from load combinations).</a:t>
            </a:r>
          </a:p>
          <a:p>
            <a:pPr>
              <a:tabLst>
                <a:tab pos="508000" algn="l"/>
                <a:tab pos="798513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B</a:t>
            </a:r>
            <a:r>
              <a:rPr lang="en-US" i="1" baseline="-25000" dirty="0">
                <a:solidFill>
                  <a:schemeClr val="bg1"/>
                </a:solidFill>
              </a:rPr>
              <a:t>2	</a:t>
            </a:r>
            <a:r>
              <a:rPr lang="en-US" dirty="0">
                <a:solidFill>
                  <a:schemeClr val="bg1"/>
                </a:solidFill>
              </a:rPr>
              <a:t>=	amplification factor to account for second order 		effects caused by displacements of member ends 		(P-</a:t>
            </a:r>
            <a:r>
              <a:rPr lang="en-US" dirty="0">
                <a:solidFill>
                  <a:schemeClr val="bg1"/>
                </a:solidFill>
                <a:latin typeface="Times New Roman"/>
                <a:cs typeface="Times New Roman"/>
              </a:rPr>
              <a:t>∆ effects)</a:t>
            </a:r>
            <a:r>
              <a:rPr lang="en-US" dirty="0">
                <a:solidFill>
                  <a:schemeClr val="bg1"/>
                </a:solidFill>
              </a:rPr>
              <a:t>.</a:t>
            </a:r>
            <a:endParaRPr lang="en-US" baseline="-25000" dirty="0">
              <a:solidFill>
                <a:schemeClr val="bg1"/>
              </a:solidFill>
            </a:endParaRPr>
          </a:p>
          <a:p>
            <a:pPr>
              <a:tabLst>
                <a:tab pos="508000" algn="l"/>
                <a:tab pos="798513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M</a:t>
            </a:r>
            <a:r>
              <a:rPr lang="en-US" i="1" baseline="-25000" dirty="0" err="1">
                <a:solidFill>
                  <a:schemeClr val="bg1"/>
                </a:solidFill>
              </a:rPr>
              <a:t>lt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first order moment caused by lateral translation of 		frame (from load combinations).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10B9694-5299-4082-AE8E-AD5A35C6596D}" type="slidenum">
              <a:rPr lang="en-US" altLang="en-US" sz="1200">
                <a:solidFill>
                  <a:srgbClr val="BCBCBC"/>
                </a:solidFill>
              </a:rPr>
              <a:pPr/>
              <a:t>31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2540001" y="508943"/>
            <a:ext cx="5521326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Amplified First Order Analysis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327400" y="6349057"/>
            <a:ext cx="4927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6" name="Slide Number Placeholder 5"/>
          <p:cNvSpPr txBox="1">
            <a:spLocks noGrp="1"/>
          </p:cNvSpPr>
          <p:nvPr/>
        </p:nvSpPr>
        <p:spPr>
          <a:xfrm>
            <a:off x="9448800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2472267" y="508943"/>
            <a:ext cx="5589059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Amplified First Order Analysis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72268" y="1512889"/>
            <a:ext cx="5875866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r</a:t>
            </a:r>
            <a:r>
              <a:rPr lang="en-US" i="1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= </a:t>
            </a: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nt</a:t>
            </a:r>
            <a:r>
              <a:rPr lang="en-US" i="1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+ </a:t>
            </a:r>
            <a:r>
              <a:rPr lang="en-US" i="1" dirty="0">
                <a:solidFill>
                  <a:schemeClr val="bg1"/>
                </a:solidFill>
              </a:rPr>
              <a:t>B</a:t>
            </a:r>
            <a:r>
              <a:rPr lang="en-US" i="1" baseline="-25000" dirty="0">
                <a:solidFill>
                  <a:schemeClr val="bg1"/>
                </a:solidFill>
              </a:rPr>
              <a:t>2</a:t>
            </a:r>
            <a:r>
              <a:rPr lang="en-US" i="1" dirty="0">
                <a:solidFill>
                  <a:schemeClr val="bg1"/>
                </a:solidFill>
              </a:rPr>
              <a:t>P</a:t>
            </a:r>
            <a:r>
              <a:rPr lang="en-US" i="1" baseline="-25000" dirty="0">
                <a:solidFill>
                  <a:schemeClr val="bg1"/>
                </a:solidFill>
              </a:rPr>
              <a:t>lt</a:t>
            </a:r>
            <a:r>
              <a:rPr lang="en-US" dirty="0">
                <a:solidFill>
                  <a:schemeClr val="bg1"/>
                </a:solidFill>
              </a:rPr>
              <a:t>		Equation A-8-2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72268" y="2482850"/>
            <a:ext cx="7681384" cy="30480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r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second order required axial strength.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nt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first order axial force, assuming no lateral 			translation of frame (from load combinations).</a:t>
            </a: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B</a:t>
            </a:r>
            <a:r>
              <a:rPr lang="en-US" i="1" baseline="-25000" dirty="0">
                <a:solidFill>
                  <a:schemeClr val="bg1"/>
                </a:solidFill>
              </a:rPr>
              <a:t>2	</a:t>
            </a:r>
            <a:r>
              <a:rPr lang="en-US" dirty="0">
                <a:solidFill>
                  <a:schemeClr val="bg1"/>
                </a:solidFill>
              </a:rPr>
              <a:t>=	amplification factor to account for second order 		effects caused by displacements of member ends 		(P-</a:t>
            </a:r>
            <a:r>
              <a:rPr lang="en-US" dirty="0">
                <a:solidFill>
                  <a:schemeClr val="bg1"/>
                </a:solidFill>
                <a:latin typeface="Times New Roman"/>
                <a:cs typeface="Times New Roman"/>
              </a:rPr>
              <a:t>∆ effects)</a:t>
            </a:r>
            <a:r>
              <a:rPr lang="en-US" dirty="0">
                <a:solidFill>
                  <a:schemeClr val="bg1"/>
                </a:solidFill>
              </a:rPr>
              <a:t>.</a:t>
            </a:r>
            <a:endParaRPr lang="en-US" baseline="-25000" dirty="0">
              <a:solidFill>
                <a:schemeClr val="bg1"/>
              </a:solidFill>
            </a:endParaRPr>
          </a:p>
          <a:p>
            <a:pPr>
              <a:tabLst>
                <a:tab pos="406400" algn="l"/>
                <a:tab pos="68262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lt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first order axial force caused by lateral translation 		of frame (from load combinations).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A8044-E5D8-42D9-B34D-F6D8D5D8E017}" type="slidenum">
              <a:rPr lang="en-US" altLang="en-US" smtClean="0"/>
              <a:pPr/>
              <a:t>32</a:t>
            </a:fld>
            <a:endParaRPr lang="en-US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015193" y="6373285"/>
            <a:ext cx="50461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grpSp>
        <p:nvGrpSpPr>
          <p:cNvPr id="33795" name="Group 11"/>
          <p:cNvGrpSpPr>
            <a:grpSpLocks/>
          </p:cNvGrpSpPr>
          <p:nvPr/>
        </p:nvGrpSpPr>
        <p:grpSpPr bwMode="auto">
          <a:xfrm>
            <a:off x="2319867" y="1366838"/>
            <a:ext cx="5401734" cy="1738312"/>
            <a:chOff x="1106736" y="1609859"/>
            <a:chExt cx="4819435" cy="1738648"/>
          </a:xfrm>
        </p:grpSpPr>
        <p:sp>
          <p:nvSpPr>
            <p:cNvPr id="3" name="TextBox 2"/>
            <p:cNvSpPr txBox="1"/>
            <p:nvPr/>
          </p:nvSpPr>
          <p:spPr>
            <a:xfrm>
              <a:off x="1106736" y="1609859"/>
              <a:ext cx="4819435" cy="1738648"/>
            </a:xfrm>
            <a:prstGeom prst="rect">
              <a:avLst/>
            </a:prstGeom>
            <a:solidFill>
              <a:schemeClr val="tx1">
                <a:lumMod val="95000"/>
                <a:alpha val="62000"/>
              </a:schemeClr>
            </a:solidFill>
            <a:ln w="38100" cap="flat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r>
                <a:rPr lang="en-US" dirty="0">
                  <a:solidFill>
                    <a:schemeClr val="bg1"/>
                  </a:solidFill>
                </a:rPr>
                <a:t>			Equation A-8-3</a:t>
              </a:r>
            </a:p>
          </p:txBody>
        </p:sp>
        <p:graphicFrame>
          <p:nvGraphicFramePr>
            <p:cNvPr id="33803" name="Object 2"/>
            <p:cNvGraphicFramePr>
              <a:graphicFrameLocks noChangeAspect="1"/>
            </p:cNvGraphicFramePr>
            <p:nvPr/>
          </p:nvGraphicFramePr>
          <p:xfrm>
            <a:off x="1224283" y="1668608"/>
            <a:ext cx="2187331" cy="15989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180588" imgH="863225" progId="Equation.3">
                    <p:embed/>
                  </p:oleObj>
                </mc:Choice>
                <mc:Fallback>
                  <p:oleObj name="Equation" r:id="rId3" imgW="1180588" imgH="863225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24283" y="1668608"/>
                          <a:ext cx="2187331" cy="15989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3796" name="TextBox 13"/>
          <p:cNvSpPr txBox="1">
            <a:spLocks noChangeArrowheads="1"/>
          </p:cNvSpPr>
          <p:nvPr/>
        </p:nvSpPr>
        <p:spPr bwMode="auto">
          <a:xfrm>
            <a:off x="2319867" y="3276601"/>
            <a:ext cx="6803496" cy="247491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Note that:</a:t>
            </a:r>
          </a:p>
          <a:p>
            <a:endParaRPr lang="en-US" altLang="en-US" dirty="0">
              <a:solidFill>
                <a:schemeClr val="bg1"/>
              </a:solidFill>
            </a:endParaRPr>
          </a:p>
          <a:p>
            <a:endParaRPr lang="en-US" altLang="en-US" dirty="0">
              <a:solidFill>
                <a:schemeClr val="bg1"/>
              </a:solidFill>
            </a:endParaRPr>
          </a:p>
          <a:p>
            <a:pPr>
              <a:spcBef>
                <a:spcPct val="30000"/>
              </a:spcBef>
            </a:pPr>
            <a:r>
              <a:rPr lang="en-US" altLang="en-US" dirty="0">
                <a:solidFill>
                  <a:schemeClr val="bg1"/>
                </a:solidFill>
              </a:rPr>
              <a:t>in the plane of bending being considered for moment amplification. </a:t>
            </a:r>
          </a:p>
          <a:p>
            <a:r>
              <a:rPr lang="en-US" altLang="en-US" i="1" dirty="0">
                <a:solidFill>
                  <a:schemeClr val="bg1"/>
                </a:solidFill>
              </a:rPr>
              <a:t>L</a:t>
            </a:r>
            <a:r>
              <a:rPr lang="en-US" altLang="en-US" i="1" baseline="-25000" dirty="0">
                <a:solidFill>
                  <a:schemeClr val="bg1"/>
                </a:solidFill>
              </a:rPr>
              <a:t>c1 </a:t>
            </a:r>
            <a:r>
              <a:rPr lang="en-US" altLang="en-US" dirty="0">
                <a:solidFill>
                  <a:schemeClr val="bg1"/>
                </a:solidFill>
              </a:rPr>
              <a:t>= </a:t>
            </a:r>
            <a:r>
              <a:rPr lang="en-US" altLang="en-US" i="1" dirty="0" err="1">
                <a:solidFill>
                  <a:schemeClr val="bg1"/>
                </a:solidFill>
              </a:rPr>
              <a:t>L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b</a:t>
            </a:r>
            <a:r>
              <a:rPr lang="en-US" altLang="en-US" dirty="0">
                <a:solidFill>
                  <a:schemeClr val="bg1"/>
                </a:solidFill>
              </a:rPr>
              <a:t> or less since there is no end translation.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28334" y="5887392"/>
            <a:ext cx="3287713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dirty="0">
                <a:solidFill>
                  <a:schemeClr val="bg1"/>
                </a:solidFill>
              </a:rPr>
              <a:t>=1 for LRFD design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34138" y="5874693"/>
            <a:ext cx="3289300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dirty="0">
                <a:solidFill>
                  <a:schemeClr val="bg1"/>
                </a:solidFill>
              </a:rPr>
              <a:t>=1.6 for ASD design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E113398-AD85-469E-91E6-DA168037D810}" type="slidenum">
              <a:rPr lang="en-US" altLang="en-US" sz="1200">
                <a:solidFill>
                  <a:srgbClr val="BCBCBC"/>
                </a:solidFill>
              </a:rPr>
              <a:pPr/>
              <a:t>33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19867" y="508943"/>
            <a:ext cx="5741459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Amplified First Order Analysis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38210"/>
              </p:ext>
            </p:extLst>
          </p:nvPr>
        </p:nvGraphicFramePr>
        <p:xfrm>
          <a:off x="4273454" y="3500628"/>
          <a:ext cx="1720061" cy="109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36560" imgH="469800" progId="Equation.DSMT4">
                  <p:embed/>
                </p:oleObj>
              </mc:Choice>
              <mc:Fallback>
                <p:oleObj name="Equation" r:id="rId5" imgW="7365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73454" y="3500628"/>
                        <a:ext cx="1720061" cy="1097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056465" y="6400806"/>
            <a:ext cx="488526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6800" y="4047198"/>
            <a:ext cx="6802438" cy="2308324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cs typeface="Times New Roman" pitchFamily="18" charset="0"/>
              </a:rPr>
              <a:t>For cases where loads are present transverse to the member: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  <a:cs typeface="Times New Roman" pitchFamily="18" charset="0"/>
              </a:rPr>
              <a:t>                                                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  <a:cs typeface="Times New Roman" pitchFamily="18" charset="0"/>
              </a:rPr>
              <a:t>                                             Equation C-A-8-2</a:t>
            </a:r>
          </a:p>
          <a:p>
            <a:pPr>
              <a:defRPr/>
            </a:pPr>
            <a:endParaRPr lang="en-US" dirty="0">
              <a:solidFill>
                <a:schemeClr val="bg1"/>
              </a:solidFill>
              <a:latin typeface="Symbol" pitchFamily="18" charset="2"/>
              <a:cs typeface="Times New Roman" pitchFamily="18" charset="0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Symbol" pitchFamily="18" charset="2"/>
              </a:rPr>
              <a:t>y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i="1" dirty="0">
                <a:solidFill>
                  <a:schemeClr val="bg1"/>
                </a:solidFill>
              </a:rPr>
              <a:t>C</a:t>
            </a:r>
            <a:r>
              <a:rPr lang="en-US" i="1" baseline="-25000" dirty="0">
                <a:solidFill>
                  <a:schemeClr val="bg1"/>
                </a:solidFill>
              </a:rPr>
              <a:t>m</a:t>
            </a:r>
            <a:r>
              <a:rPr lang="en-US" dirty="0">
                <a:solidFill>
                  <a:schemeClr val="bg1"/>
                </a:solidFill>
              </a:rPr>
              <a:t> from Table C-A-8.1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6802" y="1438276"/>
            <a:ext cx="6802438" cy="23209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tabLst>
                <a:tab pos="465138" algn="l"/>
                <a:tab pos="739775" algn="l"/>
              </a:tabLst>
              <a:defRPr/>
            </a:pPr>
            <a:r>
              <a:rPr lang="en-US" dirty="0">
                <a:solidFill>
                  <a:schemeClr val="bg1"/>
                </a:solidFill>
                <a:cs typeface="Times New Roman" pitchFamily="18" charset="0"/>
              </a:rPr>
              <a:t>For cases where member has end moment only (no transverse loads applied between supports):</a:t>
            </a:r>
          </a:p>
          <a:p>
            <a:pPr>
              <a:tabLst>
                <a:tab pos="465138" algn="l"/>
                <a:tab pos="739775" algn="l"/>
              </a:tabLst>
              <a:defRPr/>
            </a:pPr>
            <a:endParaRPr lang="en-US" dirty="0">
              <a:solidFill>
                <a:schemeClr val="bg1"/>
              </a:solidFill>
              <a:cs typeface="Times New Roman" pitchFamily="18" charset="0"/>
            </a:endParaRPr>
          </a:p>
          <a:p>
            <a:pPr>
              <a:tabLst>
                <a:tab pos="465138" algn="l"/>
                <a:tab pos="739775" algn="l"/>
                <a:tab pos="3657600" algn="l"/>
              </a:tabLst>
              <a:defRPr/>
            </a:pPr>
            <a:r>
              <a:rPr lang="en-US" i="1" dirty="0">
                <a:solidFill>
                  <a:schemeClr val="bg1"/>
                </a:solidFill>
                <a:cs typeface="Times New Roman" pitchFamily="18" charset="0"/>
              </a:rPr>
              <a:t>C</a:t>
            </a:r>
            <a:r>
              <a:rPr lang="en-US" i="1" baseline="-25000" dirty="0">
                <a:solidFill>
                  <a:schemeClr val="bg1"/>
                </a:solidFill>
                <a:cs typeface="Times New Roman" pitchFamily="18" charset="0"/>
              </a:rPr>
              <a:t>m	</a:t>
            </a:r>
            <a:r>
              <a:rPr lang="en-US" dirty="0">
                <a:solidFill>
                  <a:schemeClr val="bg1"/>
                </a:solidFill>
                <a:cs typeface="Times New Roman" pitchFamily="18" charset="0"/>
              </a:rPr>
              <a:t>=	0.6 - 0.4(</a:t>
            </a:r>
            <a:r>
              <a:rPr lang="en-US" i="1" dirty="0">
                <a:solidFill>
                  <a:schemeClr val="bg1"/>
                </a:solidFill>
                <a:cs typeface="Times New Roman" pitchFamily="18" charset="0"/>
              </a:rPr>
              <a:t>M</a:t>
            </a:r>
            <a:r>
              <a:rPr lang="en-US" i="1" baseline="-25000" dirty="0">
                <a:solidFill>
                  <a:schemeClr val="bg1"/>
                </a:solidFill>
                <a:cs typeface="Times New Roman" pitchFamily="18" charset="0"/>
              </a:rPr>
              <a:t>1</a:t>
            </a:r>
            <a:r>
              <a:rPr lang="en-US" dirty="0">
                <a:solidFill>
                  <a:schemeClr val="bg1"/>
                </a:solidFill>
                <a:cs typeface="Times New Roman" pitchFamily="18" charset="0"/>
              </a:rPr>
              <a:t>/</a:t>
            </a:r>
            <a:r>
              <a:rPr lang="en-US" i="1" dirty="0">
                <a:solidFill>
                  <a:schemeClr val="bg1"/>
                </a:solidFill>
                <a:cs typeface="Times New Roman" pitchFamily="18" charset="0"/>
              </a:rPr>
              <a:t>M</a:t>
            </a:r>
            <a:r>
              <a:rPr lang="en-US" i="1" baseline="-25000" dirty="0">
                <a:solidFill>
                  <a:schemeClr val="bg1"/>
                </a:solidFill>
                <a:cs typeface="Times New Roman" pitchFamily="18" charset="0"/>
              </a:rPr>
              <a:t>2</a:t>
            </a:r>
            <a:r>
              <a:rPr lang="en-US" dirty="0">
                <a:solidFill>
                  <a:schemeClr val="bg1"/>
                </a:solidFill>
                <a:cs typeface="Times New Roman" pitchFamily="18" charset="0"/>
              </a:rPr>
              <a:t>)	Equation A-8-4</a:t>
            </a:r>
          </a:p>
          <a:p>
            <a:pPr>
              <a:tabLst>
                <a:tab pos="465138" algn="l"/>
                <a:tab pos="739775" algn="l"/>
              </a:tabLst>
              <a:defRPr/>
            </a:pPr>
            <a:r>
              <a:rPr lang="en-US" i="1" dirty="0">
                <a:solidFill>
                  <a:schemeClr val="bg1"/>
                </a:solidFill>
                <a:cs typeface="Times New Roman" pitchFamily="18" charset="0"/>
              </a:rPr>
              <a:t>M</a:t>
            </a:r>
            <a:r>
              <a:rPr lang="en-US" i="1" baseline="-25000" dirty="0">
                <a:solidFill>
                  <a:schemeClr val="bg1"/>
                </a:solidFill>
                <a:cs typeface="Times New Roman" pitchFamily="18" charset="0"/>
              </a:rPr>
              <a:t>1	</a:t>
            </a:r>
            <a:r>
              <a:rPr lang="en-US" dirty="0">
                <a:solidFill>
                  <a:schemeClr val="bg1"/>
                </a:solidFill>
                <a:cs typeface="Times New Roman" pitchFamily="18" charset="0"/>
              </a:rPr>
              <a:t>=	smaller first order end moment</a:t>
            </a:r>
          </a:p>
          <a:p>
            <a:pPr>
              <a:tabLst>
                <a:tab pos="465138" algn="l"/>
                <a:tab pos="739775" algn="l"/>
              </a:tabLst>
              <a:defRPr/>
            </a:pPr>
            <a:r>
              <a:rPr lang="en-US" i="1" dirty="0">
                <a:solidFill>
                  <a:schemeClr val="bg1"/>
                </a:solidFill>
                <a:cs typeface="Times New Roman" pitchFamily="18" charset="0"/>
              </a:rPr>
              <a:t>M</a:t>
            </a:r>
            <a:r>
              <a:rPr lang="en-US" i="1" baseline="-25000" dirty="0">
                <a:solidFill>
                  <a:schemeClr val="bg1"/>
                </a:solidFill>
                <a:cs typeface="Times New Roman" pitchFamily="18" charset="0"/>
              </a:rPr>
              <a:t>2	</a:t>
            </a:r>
            <a:r>
              <a:rPr lang="en-US" dirty="0">
                <a:solidFill>
                  <a:schemeClr val="bg1"/>
                </a:solidFill>
                <a:cs typeface="Times New Roman" pitchFamily="18" charset="0"/>
              </a:rPr>
              <a:t>=	larger first order end moment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7D5B11B-D828-40A9-A3C5-63CBD9D2CC5E}" type="slidenum">
              <a:rPr lang="en-US" altLang="en-US" sz="1200">
                <a:solidFill>
                  <a:srgbClr val="BCBCBC"/>
                </a:solidFill>
              </a:rPr>
              <a:pPr/>
              <a:t>34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6801" y="508943"/>
            <a:ext cx="5724526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Amplified First Order Analysis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048789"/>
              </p:ext>
            </p:extLst>
          </p:nvPr>
        </p:nvGraphicFramePr>
        <p:xfrm>
          <a:off x="2716893" y="4871084"/>
          <a:ext cx="2308072" cy="109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74360" imgH="368280" progId="Equation.DSMT4">
                  <p:embed/>
                </p:oleObj>
              </mc:Choice>
              <mc:Fallback>
                <p:oleObj name="Equation" r:id="rId3" imgW="77436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16893" y="4871084"/>
                        <a:ext cx="2308072" cy="1097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429000" y="6356351"/>
            <a:ext cx="47921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30525" y="1879601"/>
            <a:ext cx="7578725" cy="4114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52801" y="2327275"/>
            <a:ext cx="2125663" cy="579438"/>
          </a:xfrm>
          <a:prstGeom prst="rect">
            <a:avLst/>
          </a:prstGeom>
          <a:solidFill>
            <a:srgbClr val="FFC000"/>
          </a:solidFill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3379789" y="3228976"/>
            <a:ext cx="2124075" cy="708025"/>
          </a:xfrm>
          <a:prstGeom prst="rtTriangle">
            <a:avLst/>
          </a:prstGeom>
          <a:solidFill>
            <a:srgbClr val="FF9933"/>
          </a:solidFill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ight Triangle 8"/>
          <p:cNvSpPr/>
          <p:nvPr/>
        </p:nvSpPr>
        <p:spPr>
          <a:xfrm>
            <a:off x="3387726" y="4294189"/>
            <a:ext cx="969963" cy="708025"/>
          </a:xfrm>
          <a:prstGeom prst="rtTriangle">
            <a:avLst/>
          </a:prstGeom>
          <a:solidFill>
            <a:srgbClr val="FF9933"/>
          </a:solidFill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ight Triangle 9"/>
          <p:cNvSpPr>
            <a:spLocks noChangeArrowheads="1"/>
          </p:cNvSpPr>
          <p:nvPr/>
        </p:nvSpPr>
        <p:spPr bwMode="auto">
          <a:xfrm rot="10800000">
            <a:off x="4364038" y="5013326"/>
            <a:ext cx="969962" cy="708025"/>
          </a:xfrm>
          <a:prstGeom prst="rtTriangle">
            <a:avLst/>
          </a:prstGeom>
          <a:solidFill>
            <a:srgbClr val="FF9933"/>
          </a:solidFill>
          <a:ln w="63500" algn="ctr">
            <a:solidFill>
              <a:srgbClr val="9B320E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</a:endParaRPr>
          </a:p>
        </p:txBody>
      </p:sp>
      <p:grpSp>
        <p:nvGrpSpPr>
          <p:cNvPr id="35848" name="Group 23"/>
          <p:cNvGrpSpPr>
            <a:grpSpLocks/>
          </p:cNvGrpSpPr>
          <p:nvPr/>
        </p:nvGrpSpPr>
        <p:grpSpPr bwMode="auto">
          <a:xfrm>
            <a:off x="6165851" y="3562351"/>
            <a:ext cx="4011613" cy="631825"/>
            <a:chOff x="3989388" y="3333750"/>
            <a:chExt cx="4011277" cy="631825"/>
          </a:xfrm>
        </p:grpSpPr>
        <p:graphicFrame>
          <p:nvGraphicFramePr>
            <p:cNvPr id="35863" name="Object 4"/>
            <p:cNvGraphicFramePr>
              <a:graphicFrameLocks noChangeAspect="1"/>
            </p:cNvGraphicFramePr>
            <p:nvPr/>
          </p:nvGraphicFramePr>
          <p:xfrm>
            <a:off x="3989388" y="3333750"/>
            <a:ext cx="1157287" cy="631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698500" imgH="381000" progId="Equation.3">
                    <p:embed/>
                  </p:oleObj>
                </mc:Choice>
                <mc:Fallback>
                  <p:oleObj name="Equation" r:id="rId3" imgW="698500" imgH="38100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9388" y="3333750"/>
                          <a:ext cx="1157287" cy="6318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4" name="Object 5"/>
            <p:cNvGraphicFramePr>
              <a:graphicFrameLocks noChangeAspect="1"/>
            </p:cNvGraphicFramePr>
            <p:nvPr/>
          </p:nvGraphicFramePr>
          <p:xfrm>
            <a:off x="5664061" y="3470275"/>
            <a:ext cx="2336604" cy="377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409700" imgH="228600" progId="Equation.3">
                    <p:embed/>
                  </p:oleObj>
                </mc:Choice>
                <mc:Fallback>
                  <p:oleObj name="Equation" r:id="rId5" imgW="1409700" imgH="228600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64061" y="3470275"/>
                          <a:ext cx="2336604" cy="3778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5849" name="Object 2"/>
          <p:cNvGraphicFramePr>
            <a:graphicFrameLocks noChangeAspect="1"/>
          </p:cNvGraphicFramePr>
          <p:nvPr/>
        </p:nvGraphicFramePr>
        <p:xfrm>
          <a:off x="6181725" y="2533651"/>
          <a:ext cx="1284288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74364" imgH="380835" progId="Equation.3">
                  <p:embed/>
                </p:oleObj>
              </mc:Choice>
              <mc:Fallback>
                <p:oleObj name="Equation" r:id="rId7" imgW="774364" imgH="38083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1725" y="2533651"/>
                        <a:ext cx="1284288" cy="631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0" name="Object 3"/>
          <p:cNvGraphicFramePr>
            <a:graphicFrameLocks noChangeAspect="1"/>
          </p:cNvGraphicFramePr>
          <p:nvPr/>
        </p:nvGraphicFramePr>
        <p:xfrm>
          <a:off x="7804151" y="2606676"/>
          <a:ext cx="24622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85900" imgH="228600" progId="Equation.3">
                  <p:embed/>
                </p:oleObj>
              </mc:Choice>
              <mc:Fallback>
                <p:oleObj name="Equation" r:id="rId9" imgW="14859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4151" y="2606676"/>
                        <a:ext cx="2462213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1" name="TextBox 14"/>
          <p:cNvSpPr txBox="1">
            <a:spLocks noChangeArrowheads="1"/>
          </p:cNvSpPr>
          <p:nvPr/>
        </p:nvSpPr>
        <p:spPr bwMode="auto">
          <a:xfrm>
            <a:off x="7827964" y="2919413"/>
            <a:ext cx="25431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>
                <a:solidFill>
                  <a:schemeClr val="bg1"/>
                </a:solidFill>
              </a:rPr>
              <a:t>(largest possible value)</a:t>
            </a:r>
          </a:p>
        </p:txBody>
      </p:sp>
      <p:grpSp>
        <p:nvGrpSpPr>
          <p:cNvPr id="35852" name="Group 22"/>
          <p:cNvGrpSpPr>
            <a:grpSpLocks/>
          </p:cNvGrpSpPr>
          <p:nvPr/>
        </p:nvGrpSpPr>
        <p:grpSpPr bwMode="auto">
          <a:xfrm>
            <a:off x="6165850" y="4718050"/>
            <a:ext cx="4343400" cy="806450"/>
            <a:chOff x="3860801" y="4683125"/>
            <a:chExt cx="4343041" cy="806677"/>
          </a:xfrm>
        </p:grpSpPr>
        <p:graphicFrame>
          <p:nvGraphicFramePr>
            <p:cNvPr id="35860" name="Object 6"/>
            <p:cNvGraphicFramePr>
              <a:graphicFrameLocks noChangeAspect="1"/>
            </p:cNvGraphicFramePr>
            <p:nvPr/>
          </p:nvGraphicFramePr>
          <p:xfrm>
            <a:off x="3860801" y="4683125"/>
            <a:ext cx="1282594" cy="6320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774364" imgH="380835" progId="Equation.3">
                    <p:embed/>
                  </p:oleObj>
                </mc:Choice>
                <mc:Fallback>
                  <p:oleObj name="Equation" r:id="rId11" imgW="774364" imgH="380835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60801" y="4683125"/>
                          <a:ext cx="1282594" cy="63200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1" name="Object 7"/>
            <p:cNvGraphicFramePr>
              <a:graphicFrameLocks noChangeAspect="1"/>
            </p:cNvGraphicFramePr>
            <p:nvPr/>
          </p:nvGraphicFramePr>
          <p:xfrm>
            <a:off x="5548175" y="4783166"/>
            <a:ext cx="2485820" cy="3779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1498600" imgH="228600" progId="Equation.3">
                    <p:embed/>
                  </p:oleObj>
                </mc:Choice>
                <mc:Fallback>
                  <p:oleObj name="Equation" r:id="rId13" imgW="1498600" imgH="228600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48175" y="4783166"/>
                          <a:ext cx="2485820" cy="3779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62" name="TextBox 15"/>
            <p:cNvSpPr txBox="1">
              <a:spLocks noChangeArrowheads="1"/>
            </p:cNvSpPr>
            <p:nvPr/>
          </p:nvSpPr>
          <p:spPr bwMode="auto">
            <a:xfrm>
              <a:off x="5548174" y="5122986"/>
              <a:ext cx="2655668" cy="366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800">
                  <a:solidFill>
                    <a:schemeClr val="bg1"/>
                  </a:solidFill>
                </a:rPr>
                <a:t>(smallest possible value)</a:t>
              </a:r>
            </a:p>
          </p:txBody>
        </p:sp>
      </p:grpSp>
      <p:sp>
        <p:nvSpPr>
          <p:cNvPr id="35853" name="TextBox 16"/>
          <p:cNvSpPr txBox="1">
            <a:spLocks noChangeArrowheads="1"/>
          </p:cNvSpPr>
          <p:nvPr/>
        </p:nvSpPr>
        <p:spPr bwMode="auto">
          <a:xfrm>
            <a:off x="2962275" y="4125913"/>
            <a:ext cx="558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i="1">
                <a:solidFill>
                  <a:schemeClr val="bg1"/>
                </a:solidFill>
              </a:rPr>
              <a:t>M</a:t>
            </a:r>
            <a:r>
              <a:rPr lang="en-US" altLang="en-US" sz="1800" i="1" baseline="-250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854" name="TextBox 17"/>
          <p:cNvSpPr txBox="1">
            <a:spLocks noChangeArrowheads="1"/>
          </p:cNvSpPr>
          <p:nvPr/>
        </p:nvSpPr>
        <p:spPr bwMode="auto">
          <a:xfrm>
            <a:off x="2947988" y="3055938"/>
            <a:ext cx="557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i="1">
                <a:solidFill>
                  <a:schemeClr val="bg1"/>
                </a:solidFill>
              </a:rPr>
              <a:t>M</a:t>
            </a:r>
            <a:r>
              <a:rPr lang="en-US" altLang="en-US" sz="1800" i="1" baseline="-250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855" name="TextBox 18"/>
          <p:cNvSpPr txBox="1">
            <a:spLocks noChangeArrowheads="1"/>
          </p:cNvSpPr>
          <p:nvPr/>
        </p:nvSpPr>
        <p:spPr bwMode="auto">
          <a:xfrm>
            <a:off x="2919413" y="2165350"/>
            <a:ext cx="558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i="1">
                <a:solidFill>
                  <a:schemeClr val="bg1"/>
                </a:solidFill>
              </a:rPr>
              <a:t>M</a:t>
            </a:r>
            <a:r>
              <a:rPr lang="en-US" altLang="en-US" sz="1800" i="1" baseline="-250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856" name="TextBox 19"/>
          <p:cNvSpPr txBox="1">
            <a:spLocks noChangeArrowheads="1"/>
          </p:cNvSpPr>
          <p:nvPr/>
        </p:nvSpPr>
        <p:spPr bwMode="auto">
          <a:xfrm>
            <a:off x="5472114" y="2141538"/>
            <a:ext cx="1062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i="1">
                <a:solidFill>
                  <a:schemeClr val="bg1"/>
                </a:solidFill>
              </a:rPr>
              <a:t>M</a:t>
            </a:r>
            <a:r>
              <a:rPr lang="en-US" altLang="en-US" sz="1800" i="1" baseline="-25000">
                <a:solidFill>
                  <a:schemeClr val="bg1"/>
                </a:solidFill>
              </a:rPr>
              <a:t>2</a:t>
            </a:r>
            <a:r>
              <a:rPr lang="en-US" altLang="en-US" sz="1800" i="1">
                <a:solidFill>
                  <a:schemeClr val="bg1"/>
                </a:solidFill>
              </a:rPr>
              <a:t>=M</a:t>
            </a:r>
            <a:r>
              <a:rPr lang="en-US" altLang="en-US" sz="1800" i="1" baseline="-250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857" name="TextBox 20"/>
          <p:cNvSpPr txBox="1">
            <a:spLocks noChangeArrowheads="1"/>
          </p:cNvSpPr>
          <p:nvPr/>
        </p:nvSpPr>
        <p:spPr bwMode="auto">
          <a:xfrm>
            <a:off x="5302251" y="5526088"/>
            <a:ext cx="11033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i="1">
                <a:solidFill>
                  <a:schemeClr val="bg1"/>
                </a:solidFill>
              </a:rPr>
              <a:t>M</a:t>
            </a:r>
            <a:r>
              <a:rPr lang="en-US" altLang="en-US" sz="1800" i="1" baseline="-25000">
                <a:solidFill>
                  <a:schemeClr val="bg1"/>
                </a:solidFill>
              </a:rPr>
              <a:t>2</a:t>
            </a:r>
            <a:r>
              <a:rPr lang="en-US" altLang="en-US" sz="1800" i="1">
                <a:solidFill>
                  <a:schemeClr val="bg1"/>
                </a:solidFill>
              </a:rPr>
              <a:t>=-M</a:t>
            </a:r>
            <a:r>
              <a:rPr lang="en-US" altLang="en-US" sz="1800" i="1" baseline="-250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CD4DEB3-77F6-4B21-90F1-8325DFD5647F}" type="slidenum">
              <a:rPr lang="en-US" altLang="en-US" sz="1200">
                <a:solidFill>
                  <a:srgbClr val="BCBCBC"/>
                </a:solidFill>
              </a:rPr>
              <a:pPr/>
              <a:t>35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4577820" y="620599"/>
            <a:ext cx="4284133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Amplified First Order Analysis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542698" y="6492875"/>
            <a:ext cx="433976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grpSp>
        <p:nvGrpSpPr>
          <p:cNvPr id="36867" name="Group 11"/>
          <p:cNvGrpSpPr>
            <a:grpSpLocks/>
          </p:cNvGrpSpPr>
          <p:nvPr/>
        </p:nvGrpSpPr>
        <p:grpSpPr bwMode="auto">
          <a:xfrm>
            <a:off x="2895932" y="1057938"/>
            <a:ext cx="6737350" cy="2279650"/>
            <a:chOff x="1630389" y="2227263"/>
            <a:chExt cx="5908988" cy="2279650"/>
          </a:xfrm>
        </p:grpSpPr>
        <p:sp>
          <p:nvSpPr>
            <p:cNvPr id="2" name="TextBox 5"/>
            <p:cNvSpPr txBox="1"/>
            <p:nvPr/>
          </p:nvSpPr>
          <p:spPr>
            <a:xfrm>
              <a:off x="1630389" y="2227263"/>
              <a:ext cx="5908988" cy="2279650"/>
            </a:xfrm>
            <a:prstGeom prst="rect">
              <a:avLst/>
            </a:prstGeom>
            <a:solidFill>
              <a:schemeClr val="tx1">
                <a:lumMod val="95000"/>
                <a:alpha val="62000"/>
              </a:schemeClr>
            </a:solidFill>
            <a:ln w="38100" cap="flat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r>
                <a:rPr lang="en-US" baseline="-25000" dirty="0">
                  <a:solidFill>
                    <a:schemeClr val="bg1"/>
                  </a:solidFill>
                </a:rPr>
                <a:t>    </a:t>
              </a:r>
              <a:r>
                <a:rPr lang="en-US" dirty="0">
                  <a:solidFill>
                    <a:schemeClr val="bg1"/>
                  </a:solidFill>
                </a:rPr>
                <a:t>  		       or</a:t>
              </a:r>
            </a:p>
          </p:txBody>
        </p:sp>
        <p:graphicFrame>
          <p:nvGraphicFramePr>
            <p:cNvPr id="36877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33202282"/>
                </p:ext>
              </p:extLst>
            </p:nvPr>
          </p:nvGraphicFramePr>
          <p:xfrm>
            <a:off x="1867083" y="2227263"/>
            <a:ext cx="1786342" cy="1530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965160" imgH="825480" progId="Equation.DSMT4">
                    <p:embed/>
                  </p:oleObj>
                </mc:Choice>
                <mc:Fallback>
                  <p:oleObj name="Equation" r:id="rId3" imgW="965160" imgH="825480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67083" y="2227263"/>
                          <a:ext cx="1786342" cy="1530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8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92053912"/>
                </p:ext>
              </p:extLst>
            </p:nvPr>
          </p:nvGraphicFramePr>
          <p:xfrm>
            <a:off x="4314483" y="2637763"/>
            <a:ext cx="3010187" cy="1628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625400" imgH="876240" progId="Equation.DSMT4">
                    <p:embed/>
                  </p:oleObj>
                </mc:Choice>
                <mc:Fallback>
                  <p:oleObj name="Equation" r:id="rId5" imgW="1625400" imgH="87624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14483" y="2637763"/>
                          <a:ext cx="3010187" cy="16287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6868" name="Group 15"/>
          <p:cNvGrpSpPr>
            <a:grpSpLocks/>
          </p:cNvGrpSpPr>
          <p:nvPr/>
        </p:nvGrpSpPr>
        <p:grpSpPr bwMode="auto">
          <a:xfrm>
            <a:off x="2895932" y="3425590"/>
            <a:ext cx="5937250" cy="2382191"/>
            <a:chOff x="2485025" y="1646348"/>
            <a:chExt cx="6298367" cy="2092554"/>
          </a:xfrm>
        </p:grpSpPr>
        <p:sp>
          <p:nvSpPr>
            <p:cNvPr id="10" name="TextBox 9"/>
            <p:cNvSpPr txBox="1"/>
            <p:nvPr/>
          </p:nvSpPr>
          <p:spPr>
            <a:xfrm>
              <a:off x="2485025" y="1646348"/>
              <a:ext cx="6298367" cy="2092554"/>
            </a:xfrm>
            <a:prstGeom prst="rect">
              <a:avLst/>
            </a:prstGeom>
            <a:solidFill>
              <a:schemeClr val="tx1">
                <a:lumMod val="95000"/>
                <a:alpha val="62000"/>
              </a:schemeClr>
            </a:solidFill>
            <a:ln w="38100" cap="flat">
              <a:solidFill>
                <a:schemeClr val="bg1"/>
              </a:solidFill>
              <a:beve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chemeClr val="bg1"/>
                  </a:solidFill>
                </a:rPr>
                <a:t>Note that:</a:t>
              </a:r>
            </a:p>
            <a:p>
              <a:pPr>
                <a:defRPr/>
              </a:pPr>
              <a:r>
                <a:rPr lang="en-US" dirty="0">
                  <a:solidFill>
                    <a:schemeClr val="bg1"/>
                  </a:solidFill>
                </a:rPr>
                <a:t>                                             </a:t>
              </a:r>
              <a:r>
                <a:rPr lang="en-US" sz="2000" dirty="0">
                  <a:solidFill>
                    <a:schemeClr val="bg1"/>
                  </a:solidFill>
                </a:rPr>
                <a:t>Equation C-A-8-1</a:t>
              </a:r>
            </a:p>
            <a:p>
              <a:pPr>
                <a:defRPr/>
              </a:pPr>
              <a:endParaRPr lang="en-US" dirty="0">
                <a:solidFill>
                  <a:schemeClr val="bg1"/>
                </a:solidFill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en-US" dirty="0">
                  <a:solidFill>
                    <a:schemeClr val="bg1"/>
                  </a:solidFill>
                </a:rPr>
                <a:t>in the plane of bending being considered for moment amplification. </a:t>
              </a:r>
            </a:p>
            <a:p>
              <a:pPr>
                <a:defRPr/>
              </a:pPr>
              <a:r>
                <a:rPr lang="en-US" i="1" dirty="0">
                  <a:solidFill>
                    <a:schemeClr val="bg1"/>
                  </a:solidFill>
                </a:rPr>
                <a:t>K</a:t>
              </a:r>
              <a:r>
                <a:rPr lang="en-US" i="1" baseline="-25000" dirty="0">
                  <a:solidFill>
                    <a:schemeClr val="bg1"/>
                  </a:solidFill>
                </a:rPr>
                <a:t>2 </a:t>
              </a:r>
              <a:r>
                <a:rPr lang="en-US" dirty="0">
                  <a:solidFill>
                    <a:schemeClr val="bg1"/>
                  </a:solidFill>
                </a:rPr>
                <a:t>≥ 1 as calculated for end translation. </a:t>
              </a:r>
            </a:p>
          </p:txBody>
        </p:sp>
        <p:graphicFrame>
          <p:nvGraphicFramePr>
            <p:cNvPr id="36875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06433682"/>
                </p:ext>
              </p:extLst>
            </p:nvPr>
          </p:nvGraphicFramePr>
          <p:xfrm>
            <a:off x="2825945" y="1967287"/>
            <a:ext cx="1926559" cy="8241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1041120" imgH="444240" progId="Equation.DSMT4">
                    <p:embed/>
                  </p:oleObj>
                </mc:Choice>
                <mc:Fallback>
                  <p:oleObj name="Equation" r:id="rId7" imgW="1041120" imgH="44424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25945" y="1967287"/>
                          <a:ext cx="1926559" cy="8241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B9CABC1-C065-4A37-B0B4-F7730E2F45C6}" type="slidenum">
              <a:rPr lang="en-US" altLang="en-US" sz="1200">
                <a:solidFill>
                  <a:srgbClr val="BCBCBC"/>
                </a:solidFill>
              </a:rPr>
              <a:pPr/>
              <a:t>36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50787" y="5938193"/>
            <a:ext cx="3287712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dirty="0">
                <a:solidFill>
                  <a:schemeClr val="bg1"/>
                </a:solidFill>
              </a:rPr>
              <a:t>=1 for LRFD design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75024" y="5933431"/>
            <a:ext cx="3289300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>
                <a:solidFill>
                  <a:schemeClr val="bg1"/>
                </a:solidFill>
              </a:rPr>
              <a:t>=1.6 for ASD design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01951" y="508943"/>
            <a:ext cx="5159375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Amplified First Order Analysis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07045" y="2847052"/>
            <a:ext cx="4005262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cs typeface="Times New Roman" pitchFamily="18" charset="0"/>
              </a:rPr>
              <a:t>Equations A-8-6 through A-8-8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293533" y="6389687"/>
            <a:ext cx="53340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2653507" y="2407444"/>
            <a:ext cx="3689350" cy="31861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892" name="AutoShape 113"/>
          <p:cNvSpPr>
            <a:spLocks noChangeArrowheads="1"/>
          </p:cNvSpPr>
          <p:nvPr/>
        </p:nvSpPr>
        <p:spPr bwMode="auto">
          <a:xfrm>
            <a:off x="4948239" y="5081589"/>
            <a:ext cx="396875" cy="33178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7893" name="AutoShape 113"/>
          <p:cNvSpPr>
            <a:spLocks noChangeArrowheads="1"/>
          </p:cNvSpPr>
          <p:nvPr/>
        </p:nvSpPr>
        <p:spPr bwMode="auto">
          <a:xfrm>
            <a:off x="3654426" y="5080000"/>
            <a:ext cx="396875" cy="3317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" name="Slide Number Placeholder 6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F3A1D21-88FC-4DEF-AD47-AD26B5791FFD}" type="slidenum">
              <a:rPr lang="en-US" altLang="en-US" sz="1200">
                <a:solidFill>
                  <a:srgbClr val="BCBCBC"/>
                </a:solidFill>
              </a:rPr>
              <a:pPr/>
              <a:t>37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37895" name="Line 59"/>
          <p:cNvSpPr>
            <a:spLocks noChangeShapeType="1"/>
          </p:cNvSpPr>
          <p:nvPr/>
        </p:nvSpPr>
        <p:spPr bwMode="auto">
          <a:xfrm>
            <a:off x="3467100" y="5429250"/>
            <a:ext cx="20764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896" name="Freeform 62"/>
          <p:cNvSpPr>
            <a:spLocks/>
          </p:cNvSpPr>
          <p:nvPr/>
        </p:nvSpPr>
        <p:spPr bwMode="auto">
          <a:xfrm>
            <a:off x="3852864" y="2957513"/>
            <a:ext cx="1290637" cy="2119312"/>
          </a:xfrm>
          <a:custGeom>
            <a:avLst/>
            <a:gdLst>
              <a:gd name="T0" fmla="*/ 0 w 813"/>
              <a:gd name="T1" fmla="*/ 2147483647 h 1335"/>
              <a:gd name="T2" fmla="*/ 0 w 813"/>
              <a:gd name="T3" fmla="*/ 0 h 1335"/>
              <a:gd name="T4" fmla="*/ 2147483647 w 813"/>
              <a:gd name="T5" fmla="*/ 0 h 1335"/>
              <a:gd name="T6" fmla="*/ 2147483647 w 813"/>
              <a:gd name="T7" fmla="*/ 2147483647 h 1335"/>
              <a:gd name="T8" fmla="*/ 0 60000 65536"/>
              <a:gd name="T9" fmla="*/ 0 60000 65536"/>
              <a:gd name="T10" fmla="*/ 0 60000 65536"/>
              <a:gd name="T11" fmla="*/ 0 60000 65536"/>
              <a:gd name="T12" fmla="*/ 0 w 813"/>
              <a:gd name="T13" fmla="*/ 0 h 1335"/>
              <a:gd name="T14" fmla="*/ 813 w 813"/>
              <a:gd name="T15" fmla="*/ 1335 h 13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3" h="1335">
                <a:moveTo>
                  <a:pt x="0" y="1332"/>
                </a:moveTo>
                <a:lnTo>
                  <a:pt x="0" y="0"/>
                </a:lnTo>
                <a:lnTo>
                  <a:pt x="813" y="0"/>
                </a:lnTo>
                <a:lnTo>
                  <a:pt x="813" y="1335"/>
                </a:lnTo>
              </a:path>
            </a:pathLst>
          </a:custGeom>
          <a:noFill/>
          <a:ln w="571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897" name="Line 63"/>
          <p:cNvSpPr>
            <a:spLocks noChangeShapeType="1"/>
          </p:cNvSpPr>
          <p:nvPr/>
        </p:nvSpPr>
        <p:spPr bwMode="auto">
          <a:xfrm>
            <a:off x="3848101" y="3614738"/>
            <a:ext cx="130016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898" name="Line 65"/>
          <p:cNvSpPr>
            <a:spLocks noChangeShapeType="1"/>
          </p:cNvSpPr>
          <p:nvPr/>
        </p:nvSpPr>
        <p:spPr bwMode="auto">
          <a:xfrm>
            <a:off x="3852863" y="4329113"/>
            <a:ext cx="1295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899" name="Line 68"/>
          <p:cNvSpPr>
            <a:spLocks noChangeShapeType="1"/>
          </p:cNvSpPr>
          <p:nvPr/>
        </p:nvSpPr>
        <p:spPr bwMode="auto">
          <a:xfrm>
            <a:off x="3509963" y="5062538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0" name="Line 69"/>
          <p:cNvSpPr>
            <a:spLocks noChangeShapeType="1"/>
          </p:cNvSpPr>
          <p:nvPr/>
        </p:nvSpPr>
        <p:spPr bwMode="auto">
          <a:xfrm>
            <a:off x="3509963" y="48291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1" name="Line 70"/>
          <p:cNvSpPr>
            <a:spLocks noChangeShapeType="1"/>
          </p:cNvSpPr>
          <p:nvPr/>
        </p:nvSpPr>
        <p:spPr bwMode="auto">
          <a:xfrm>
            <a:off x="3519488" y="46005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2" name="Line 71"/>
          <p:cNvSpPr>
            <a:spLocks noChangeShapeType="1"/>
          </p:cNvSpPr>
          <p:nvPr/>
        </p:nvSpPr>
        <p:spPr bwMode="auto">
          <a:xfrm>
            <a:off x="3505201" y="43719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3" name="Line 72"/>
          <p:cNvSpPr>
            <a:spLocks noChangeShapeType="1"/>
          </p:cNvSpPr>
          <p:nvPr/>
        </p:nvSpPr>
        <p:spPr bwMode="auto">
          <a:xfrm>
            <a:off x="3505201" y="41433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4" name="Line 73"/>
          <p:cNvSpPr>
            <a:spLocks noChangeShapeType="1"/>
          </p:cNvSpPr>
          <p:nvPr/>
        </p:nvSpPr>
        <p:spPr bwMode="auto">
          <a:xfrm>
            <a:off x="3519488" y="39147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5" name="Line 74"/>
          <p:cNvSpPr>
            <a:spLocks noChangeShapeType="1"/>
          </p:cNvSpPr>
          <p:nvPr/>
        </p:nvSpPr>
        <p:spPr bwMode="auto">
          <a:xfrm>
            <a:off x="3514726" y="36861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6" name="Line 75"/>
          <p:cNvSpPr>
            <a:spLocks noChangeShapeType="1"/>
          </p:cNvSpPr>
          <p:nvPr/>
        </p:nvSpPr>
        <p:spPr bwMode="auto">
          <a:xfrm>
            <a:off x="3505201" y="34575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7" name="Line 76"/>
          <p:cNvSpPr>
            <a:spLocks noChangeShapeType="1"/>
          </p:cNvSpPr>
          <p:nvPr/>
        </p:nvSpPr>
        <p:spPr bwMode="auto">
          <a:xfrm>
            <a:off x="3505201" y="32289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8" name="Line 77"/>
          <p:cNvSpPr>
            <a:spLocks noChangeShapeType="1"/>
          </p:cNvSpPr>
          <p:nvPr/>
        </p:nvSpPr>
        <p:spPr bwMode="auto">
          <a:xfrm>
            <a:off x="3509963" y="2995613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9" name="Line 78"/>
          <p:cNvSpPr>
            <a:spLocks noChangeShapeType="1"/>
          </p:cNvSpPr>
          <p:nvPr/>
        </p:nvSpPr>
        <p:spPr bwMode="auto">
          <a:xfrm>
            <a:off x="3914775" y="26289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0" name="Line 80"/>
          <p:cNvSpPr>
            <a:spLocks noChangeShapeType="1"/>
          </p:cNvSpPr>
          <p:nvPr/>
        </p:nvSpPr>
        <p:spPr bwMode="auto">
          <a:xfrm>
            <a:off x="4491038" y="26289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1" name="Line 81"/>
          <p:cNvSpPr>
            <a:spLocks noChangeShapeType="1"/>
          </p:cNvSpPr>
          <p:nvPr/>
        </p:nvSpPr>
        <p:spPr bwMode="auto">
          <a:xfrm>
            <a:off x="5067300" y="26384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2" name="Line 82"/>
          <p:cNvSpPr>
            <a:spLocks noChangeShapeType="1"/>
          </p:cNvSpPr>
          <p:nvPr/>
        </p:nvSpPr>
        <p:spPr bwMode="auto">
          <a:xfrm>
            <a:off x="4200525" y="26336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3" name="Line 83"/>
          <p:cNvSpPr>
            <a:spLocks noChangeShapeType="1"/>
          </p:cNvSpPr>
          <p:nvPr/>
        </p:nvSpPr>
        <p:spPr bwMode="auto">
          <a:xfrm>
            <a:off x="4772025" y="26336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4" name="Line 84"/>
          <p:cNvSpPr>
            <a:spLocks noChangeShapeType="1"/>
          </p:cNvSpPr>
          <p:nvPr/>
        </p:nvSpPr>
        <p:spPr bwMode="auto">
          <a:xfrm>
            <a:off x="3929063" y="32813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5" name="Line 85"/>
          <p:cNvSpPr>
            <a:spLocks noChangeShapeType="1"/>
          </p:cNvSpPr>
          <p:nvPr/>
        </p:nvSpPr>
        <p:spPr bwMode="auto">
          <a:xfrm>
            <a:off x="4505325" y="32813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6" name="Line 86"/>
          <p:cNvSpPr>
            <a:spLocks noChangeShapeType="1"/>
          </p:cNvSpPr>
          <p:nvPr/>
        </p:nvSpPr>
        <p:spPr bwMode="auto">
          <a:xfrm>
            <a:off x="5067300" y="329088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7" name="Line 87"/>
          <p:cNvSpPr>
            <a:spLocks noChangeShapeType="1"/>
          </p:cNvSpPr>
          <p:nvPr/>
        </p:nvSpPr>
        <p:spPr bwMode="auto">
          <a:xfrm>
            <a:off x="4214813" y="32861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8" name="Line 88"/>
          <p:cNvSpPr>
            <a:spLocks noChangeShapeType="1"/>
          </p:cNvSpPr>
          <p:nvPr/>
        </p:nvSpPr>
        <p:spPr bwMode="auto">
          <a:xfrm>
            <a:off x="4786313" y="32861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9" name="Line 89"/>
          <p:cNvSpPr>
            <a:spLocks noChangeShapeType="1"/>
          </p:cNvSpPr>
          <p:nvPr/>
        </p:nvSpPr>
        <p:spPr bwMode="auto">
          <a:xfrm>
            <a:off x="3924300" y="399573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20" name="Line 90"/>
          <p:cNvSpPr>
            <a:spLocks noChangeShapeType="1"/>
          </p:cNvSpPr>
          <p:nvPr/>
        </p:nvSpPr>
        <p:spPr bwMode="auto">
          <a:xfrm>
            <a:off x="4500563" y="399573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21" name="Line 91"/>
          <p:cNvSpPr>
            <a:spLocks noChangeShapeType="1"/>
          </p:cNvSpPr>
          <p:nvPr/>
        </p:nvSpPr>
        <p:spPr bwMode="auto">
          <a:xfrm>
            <a:off x="5067300" y="399097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22" name="Line 92"/>
          <p:cNvSpPr>
            <a:spLocks noChangeShapeType="1"/>
          </p:cNvSpPr>
          <p:nvPr/>
        </p:nvSpPr>
        <p:spPr bwMode="auto">
          <a:xfrm>
            <a:off x="4210050" y="40005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23" name="Line 93"/>
          <p:cNvSpPr>
            <a:spLocks noChangeShapeType="1"/>
          </p:cNvSpPr>
          <p:nvPr/>
        </p:nvSpPr>
        <p:spPr bwMode="auto">
          <a:xfrm>
            <a:off x="4781550" y="40005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25637" y="745629"/>
            <a:ext cx="5159375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Amplified First Order Analysis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2813580" y="6433685"/>
            <a:ext cx="506306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2936875" y="2486026"/>
            <a:ext cx="3689350" cy="31861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8916" name="AutoShape 113"/>
          <p:cNvSpPr>
            <a:spLocks noChangeArrowheads="1"/>
          </p:cNvSpPr>
          <p:nvPr/>
        </p:nvSpPr>
        <p:spPr bwMode="auto">
          <a:xfrm>
            <a:off x="4948239" y="5081589"/>
            <a:ext cx="396875" cy="33178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8917" name="AutoShape 113"/>
          <p:cNvSpPr>
            <a:spLocks noChangeArrowheads="1"/>
          </p:cNvSpPr>
          <p:nvPr/>
        </p:nvSpPr>
        <p:spPr bwMode="auto">
          <a:xfrm>
            <a:off x="3654426" y="5080000"/>
            <a:ext cx="396875" cy="3317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" name="Slide Number Placeholder 60"/>
          <p:cNvSpPr txBox="1">
            <a:spLocks noGrp="1"/>
          </p:cNvSpPr>
          <p:nvPr/>
        </p:nvSpPr>
        <p:spPr>
          <a:xfrm>
            <a:off x="9448800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38919" name="Line 6"/>
          <p:cNvSpPr>
            <a:spLocks noChangeShapeType="1"/>
          </p:cNvSpPr>
          <p:nvPr/>
        </p:nvSpPr>
        <p:spPr bwMode="auto">
          <a:xfrm>
            <a:off x="3467100" y="5429250"/>
            <a:ext cx="20764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20" name="Freeform 7"/>
          <p:cNvSpPr>
            <a:spLocks/>
          </p:cNvSpPr>
          <p:nvPr/>
        </p:nvSpPr>
        <p:spPr bwMode="auto">
          <a:xfrm>
            <a:off x="3852864" y="2957513"/>
            <a:ext cx="1290637" cy="2119312"/>
          </a:xfrm>
          <a:custGeom>
            <a:avLst/>
            <a:gdLst>
              <a:gd name="T0" fmla="*/ 0 w 813"/>
              <a:gd name="T1" fmla="*/ 2147483647 h 1335"/>
              <a:gd name="T2" fmla="*/ 0 w 813"/>
              <a:gd name="T3" fmla="*/ 0 h 1335"/>
              <a:gd name="T4" fmla="*/ 2147483647 w 813"/>
              <a:gd name="T5" fmla="*/ 0 h 1335"/>
              <a:gd name="T6" fmla="*/ 2147483647 w 813"/>
              <a:gd name="T7" fmla="*/ 2147483647 h 1335"/>
              <a:gd name="T8" fmla="*/ 0 60000 65536"/>
              <a:gd name="T9" fmla="*/ 0 60000 65536"/>
              <a:gd name="T10" fmla="*/ 0 60000 65536"/>
              <a:gd name="T11" fmla="*/ 0 60000 65536"/>
              <a:gd name="T12" fmla="*/ 0 w 813"/>
              <a:gd name="T13" fmla="*/ 0 h 1335"/>
              <a:gd name="T14" fmla="*/ 813 w 813"/>
              <a:gd name="T15" fmla="*/ 1335 h 13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3" h="1335">
                <a:moveTo>
                  <a:pt x="0" y="1332"/>
                </a:moveTo>
                <a:lnTo>
                  <a:pt x="0" y="0"/>
                </a:lnTo>
                <a:lnTo>
                  <a:pt x="813" y="0"/>
                </a:lnTo>
                <a:lnTo>
                  <a:pt x="813" y="1335"/>
                </a:lnTo>
              </a:path>
            </a:pathLst>
          </a:custGeom>
          <a:noFill/>
          <a:ln w="571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21" name="Line 8"/>
          <p:cNvSpPr>
            <a:spLocks noChangeShapeType="1"/>
          </p:cNvSpPr>
          <p:nvPr/>
        </p:nvSpPr>
        <p:spPr bwMode="auto">
          <a:xfrm>
            <a:off x="3848101" y="3614738"/>
            <a:ext cx="130016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22" name="Line 9"/>
          <p:cNvSpPr>
            <a:spLocks noChangeShapeType="1"/>
          </p:cNvSpPr>
          <p:nvPr/>
        </p:nvSpPr>
        <p:spPr bwMode="auto">
          <a:xfrm>
            <a:off x="3852863" y="4329113"/>
            <a:ext cx="1295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23" name="Line 10"/>
          <p:cNvSpPr>
            <a:spLocks noChangeShapeType="1"/>
          </p:cNvSpPr>
          <p:nvPr/>
        </p:nvSpPr>
        <p:spPr bwMode="auto">
          <a:xfrm>
            <a:off x="3509963" y="5062538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24" name="Line 11"/>
          <p:cNvSpPr>
            <a:spLocks noChangeShapeType="1"/>
          </p:cNvSpPr>
          <p:nvPr/>
        </p:nvSpPr>
        <p:spPr bwMode="auto">
          <a:xfrm>
            <a:off x="3509963" y="48291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25" name="Line 12"/>
          <p:cNvSpPr>
            <a:spLocks noChangeShapeType="1"/>
          </p:cNvSpPr>
          <p:nvPr/>
        </p:nvSpPr>
        <p:spPr bwMode="auto">
          <a:xfrm>
            <a:off x="3519488" y="46005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26" name="Line 13"/>
          <p:cNvSpPr>
            <a:spLocks noChangeShapeType="1"/>
          </p:cNvSpPr>
          <p:nvPr/>
        </p:nvSpPr>
        <p:spPr bwMode="auto">
          <a:xfrm>
            <a:off x="3505201" y="43719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27" name="Line 14"/>
          <p:cNvSpPr>
            <a:spLocks noChangeShapeType="1"/>
          </p:cNvSpPr>
          <p:nvPr/>
        </p:nvSpPr>
        <p:spPr bwMode="auto">
          <a:xfrm>
            <a:off x="3505201" y="41433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28" name="Line 15"/>
          <p:cNvSpPr>
            <a:spLocks noChangeShapeType="1"/>
          </p:cNvSpPr>
          <p:nvPr/>
        </p:nvSpPr>
        <p:spPr bwMode="auto">
          <a:xfrm>
            <a:off x="3519488" y="39147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29" name="Line 16"/>
          <p:cNvSpPr>
            <a:spLocks noChangeShapeType="1"/>
          </p:cNvSpPr>
          <p:nvPr/>
        </p:nvSpPr>
        <p:spPr bwMode="auto">
          <a:xfrm>
            <a:off x="3514726" y="36861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0" name="Line 17"/>
          <p:cNvSpPr>
            <a:spLocks noChangeShapeType="1"/>
          </p:cNvSpPr>
          <p:nvPr/>
        </p:nvSpPr>
        <p:spPr bwMode="auto">
          <a:xfrm>
            <a:off x="3505201" y="34575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1" name="Line 18"/>
          <p:cNvSpPr>
            <a:spLocks noChangeShapeType="1"/>
          </p:cNvSpPr>
          <p:nvPr/>
        </p:nvSpPr>
        <p:spPr bwMode="auto">
          <a:xfrm>
            <a:off x="3505201" y="32289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2" name="Line 19"/>
          <p:cNvSpPr>
            <a:spLocks noChangeShapeType="1"/>
          </p:cNvSpPr>
          <p:nvPr/>
        </p:nvSpPr>
        <p:spPr bwMode="auto">
          <a:xfrm>
            <a:off x="3509963" y="2995613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3" name="Line 20"/>
          <p:cNvSpPr>
            <a:spLocks noChangeShapeType="1"/>
          </p:cNvSpPr>
          <p:nvPr/>
        </p:nvSpPr>
        <p:spPr bwMode="auto">
          <a:xfrm>
            <a:off x="3914775" y="26289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4" name="Line 21"/>
          <p:cNvSpPr>
            <a:spLocks noChangeShapeType="1"/>
          </p:cNvSpPr>
          <p:nvPr/>
        </p:nvSpPr>
        <p:spPr bwMode="auto">
          <a:xfrm>
            <a:off x="4491038" y="26289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5" name="Line 22"/>
          <p:cNvSpPr>
            <a:spLocks noChangeShapeType="1"/>
          </p:cNvSpPr>
          <p:nvPr/>
        </p:nvSpPr>
        <p:spPr bwMode="auto">
          <a:xfrm>
            <a:off x="5067300" y="26384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6" name="Line 23"/>
          <p:cNvSpPr>
            <a:spLocks noChangeShapeType="1"/>
          </p:cNvSpPr>
          <p:nvPr/>
        </p:nvSpPr>
        <p:spPr bwMode="auto">
          <a:xfrm>
            <a:off x="4200525" y="26336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7" name="Line 24"/>
          <p:cNvSpPr>
            <a:spLocks noChangeShapeType="1"/>
          </p:cNvSpPr>
          <p:nvPr/>
        </p:nvSpPr>
        <p:spPr bwMode="auto">
          <a:xfrm>
            <a:off x="4772025" y="26336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8" name="Line 25"/>
          <p:cNvSpPr>
            <a:spLocks noChangeShapeType="1"/>
          </p:cNvSpPr>
          <p:nvPr/>
        </p:nvSpPr>
        <p:spPr bwMode="auto">
          <a:xfrm>
            <a:off x="3929063" y="32813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9" name="Line 26"/>
          <p:cNvSpPr>
            <a:spLocks noChangeShapeType="1"/>
          </p:cNvSpPr>
          <p:nvPr/>
        </p:nvSpPr>
        <p:spPr bwMode="auto">
          <a:xfrm>
            <a:off x="4505325" y="32813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0" name="Line 27"/>
          <p:cNvSpPr>
            <a:spLocks noChangeShapeType="1"/>
          </p:cNvSpPr>
          <p:nvPr/>
        </p:nvSpPr>
        <p:spPr bwMode="auto">
          <a:xfrm>
            <a:off x="5067300" y="329088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1" name="Line 28"/>
          <p:cNvSpPr>
            <a:spLocks noChangeShapeType="1"/>
          </p:cNvSpPr>
          <p:nvPr/>
        </p:nvSpPr>
        <p:spPr bwMode="auto">
          <a:xfrm>
            <a:off x="4214813" y="32861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2" name="Line 29"/>
          <p:cNvSpPr>
            <a:spLocks noChangeShapeType="1"/>
          </p:cNvSpPr>
          <p:nvPr/>
        </p:nvSpPr>
        <p:spPr bwMode="auto">
          <a:xfrm>
            <a:off x="4786313" y="32861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3" name="Line 30"/>
          <p:cNvSpPr>
            <a:spLocks noChangeShapeType="1"/>
          </p:cNvSpPr>
          <p:nvPr/>
        </p:nvSpPr>
        <p:spPr bwMode="auto">
          <a:xfrm>
            <a:off x="3924300" y="399573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4" name="Line 31"/>
          <p:cNvSpPr>
            <a:spLocks noChangeShapeType="1"/>
          </p:cNvSpPr>
          <p:nvPr/>
        </p:nvSpPr>
        <p:spPr bwMode="auto">
          <a:xfrm>
            <a:off x="4500563" y="399573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5" name="Line 32"/>
          <p:cNvSpPr>
            <a:spLocks noChangeShapeType="1"/>
          </p:cNvSpPr>
          <p:nvPr/>
        </p:nvSpPr>
        <p:spPr bwMode="auto">
          <a:xfrm>
            <a:off x="5067300" y="399097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6" name="Line 33"/>
          <p:cNvSpPr>
            <a:spLocks noChangeShapeType="1"/>
          </p:cNvSpPr>
          <p:nvPr/>
        </p:nvSpPr>
        <p:spPr bwMode="auto">
          <a:xfrm>
            <a:off x="4210050" y="40005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7" name="Line 34"/>
          <p:cNvSpPr>
            <a:spLocks noChangeShapeType="1"/>
          </p:cNvSpPr>
          <p:nvPr/>
        </p:nvSpPr>
        <p:spPr bwMode="auto">
          <a:xfrm>
            <a:off x="4781550" y="40005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52133" y="508943"/>
            <a:ext cx="5809193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Amplified First Order Analysis</a:t>
            </a:r>
          </a:p>
        </p:txBody>
      </p:sp>
      <p:sp>
        <p:nvSpPr>
          <p:cNvPr id="38949" name="Freeform 138"/>
          <p:cNvSpPr>
            <a:spLocks/>
          </p:cNvSpPr>
          <p:nvPr/>
        </p:nvSpPr>
        <p:spPr bwMode="auto">
          <a:xfrm>
            <a:off x="4392613" y="3529014"/>
            <a:ext cx="1244600" cy="115887"/>
          </a:xfrm>
          <a:custGeom>
            <a:avLst/>
            <a:gdLst>
              <a:gd name="T0" fmla="*/ 0 w 576"/>
              <a:gd name="T1" fmla="*/ 2147483647 h 71"/>
              <a:gd name="T2" fmla="*/ 2147483647 w 576"/>
              <a:gd name="T3" fmla="*/ 2147483647 h 71"/>
              <a:gd name="T4" fmla="*/ 2147483647 w 576"/>
              <a:gd name="T5" fmla="*/ 2147483647 h 71"/>
              <a:gd name="T6" fmla="*/ 2147483647 w 576"/>
              <a:gd name="T7" fmla="*/ 2147483647 h 71"/>
              <a:gd name="T8" fmla="*/ 2147483647 w 576"/>
              <a:gd name="T9" fmla="*/ 2147483647 h 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"/>
              <a:gd name="T16" fmla="*/ 0 h 71"/>
              <a:gd name="T17" fmla="*/ 576 w 576"/>
              <a:gd name="T18" fmla="*/ 71 h 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" h="71">
                <a:moveTo>
                  <a:pt x="0" y="31"/>
                </a:moveTo>
                <a:cubicBezTo>
                  <a:pt x="24" y="37"/>
                  <a:pt x="96" y="67"/>
                  <a:pt x="144" y="69"/>
                </a:cubicBezTo>
                <a:cubicBezTo>
                  <a:pt x="192" y="71"/>
                  <a:pt x="240" y="52"/>
                  <a:pt x="288" y="41"/>
                </a:cubicBezTo>
                <a:cubicBezTo>
                  <a:pt x="336" y="30"/>
                  <a:pt x="384" y="4"/>
                  <a:pt x="432" y="2"/>
                </a:cubicBezTo>
                <a:cubicBezTo>
                  <a:pt x="480" y="0"/>
                  <a:pt x="546" y="25"/>
                  <a:pt x="576" y="31"/>
                </a:cubicBezTo>
              </a:path>
            </a:pathLst>
          </a:cu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8950" name="Group 34"/>
          <p:cNvGrpSpPr>
            <a:grpSpLocks/>
          </p:cNvGrpSpPr>
          <p:nvPr/>
        </p:nvGrpSpPr>
        <p:grpSpPr bwMode="auto">
          <a:xfrm>
            <a:off x="3860800" y="2779713"/>
            <a:ext cx="808038" cy="2259012"/>
            <a:chOff x="1945865" y="2341808"/>
            <a:chExt cx="808067" cy="2259217"/>
          </a:xfrm>
        </p:grpSpPr>
        <p:sp>
          <p:nvSpPr>
            <p:cNvPr id="38958" name="Freeform 137"/>
            <p:cNvSpPr>
              <a:spLocks/>
            </p:cNvSpPr>
            <p:nvPr/>
          </p:nvSpPr>
          <p:spPr bwMode="auto">
            <a:xfrm>
              <a:off x="1945865" y="3850783"/>
              <a:ext cx="256422" cy="750242"/>
            </a:xfrm>
            <a:custGeom>
              <a:avLst/>
              <a:gdLst>
                <a:gd name="T0" fmla="*/ 0 w 173"/>
                <a:gd name="T1" fmla="*/ 2147483647 h 566"/>
                <a:gd name="T2" fmla="*/ 2147483647 w 173"/>
                <a:gd name="T3" fmla="*/ 2147483647 h 566"/>
                <a:gd name="T4" fmla="*/ 2147483647 w 173"/>
                <a:gd name="T5" fmla="*/ 2147483647 h 566"/>
                <a:gd name="T6" fmla="*/ 2147483647 w 173"/>
                <a:gd name="T7" fmla="*/ 0 h 5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3"/>
                <a:gd name="T13" fmla="*/ 0 h 566"/>
                <a:gd name="T14" fmla="*/ 173 w 173"/>
                <a:gd name="T15" fmla="*/ 566 h 5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3" h="566">
                  <a:moveTo>
                    <a:pt x="0" y="566"/>
                  </a:moveTo>
                  <a:cubicBezTo>
                    <a:pt x="40" y="498"/>
                    <a:pt x="72" y="432"/>
                    <a:pt x="96" y="374"/>
                  </a:cubicBezTo>
                  <a:cubicBezTo>
                    <a:pt x="120" y="316"/>
                    <a:pt x="131" y="282"/>
                    <a:pt x="144" y="220"/>
                  </a:cubicBezTo>
                  <a:cubicBezTo>
                    <a:pt x="157" y="158"/>
                    <a:pt x="167" y="46"/>
                    <a:pt x="173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59" name="Freeform 137"/>
            <p:cNvSpPr>
              <a:spLocks/>
            </p:cNvSpPr>
            <p:nvPr/>
          </p:nvSpPr>
          <p:spPr bwMode="auto">
            <a:xfrm flipH="1" flipV="1">
              <a:off x="2188417" y="3166056"/>
              <a:ext cx="256422" cy="750242"/>
            </a:xfrm>
            <a:custGeom>
              <a:avLst/>
              <a:gdLst>
                <a:gd name="T0" fmla="*/ 0 w 173"/>
                <a:gd name="T1" fmla="*/ 2147483647 h 566"/>
                <a:gd name="T2" fmla="*/ 2147483647 w 173"/>
                <a:gd name="T3" fmla="*/ 2147483647 h 566"/>
                <a:gd name="T4" fmla="*/ 2147483647 w 173"/>
                <a:gd name="T5" fmla="*/ 2147483647 h 566"/>
                <a:gd name="T6" fmla="*/ 2147483647 w 173"/>
                <a:gd name="T7" fmla="*/ 0 h 5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3"/>
                <a:gd name="T13" fmla="*/ 0 h 566"/>
                <a:gd name="T14" fmla="*/ 173 w 173"/>
                <a:gd name="T15" fmla="*/ 566 h 5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3" h="566">
                  <a:moveTo>
                    <a:pt x="0" y="566"/>
                  </a:moveTo>
                  <a:cubicBezTo>
                    <a:pt x="40" y="498"/>
                    <a:pt x="72" y="432"/>
                    <a:pt x="96" y="374"/>
                  </a:cubicBezTo>
                  <a:cubicBezTo>
                    <a:pt x="120" y="316"/>
                    <a:pt x="131" y="282"/>
                    <a:pt x="144" y="220"/>
                  </a:cubicBezTo>
                  <a:cubicBezTo>
                    <a:pt x="157" y="158"/>
                    <a:pt x="167" y="46"/>
                    <a:pt x="173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60" name="Freeform 137"/>
            <p:cNvSpPr>
              <a:spLocks/>
            </p:cNvSpPr>
            <p:nvPr/>
          </p:nvSpPr>
          <p:spPr bwMode="auto">
            <a:xfrm>
              <a:off x="2497510" y="2341808"/>
              <a:ext cx="256422" cy="750242"/>
            </a:xfrm>
            <a:custGeom>
              <a:avLst/>
              <a:gdLst>
                <a:gd name="T0" fmla="*/ 0 w 173"/>
                <a:gd name="T1" fmla="*/ 2147483647 h 566"/>
                <a:gd name="T2" fmla="*/ 2147483647 w 173"/>
                <a:gd name="T3" fmla="*/ 2147483647 h 566"/>
                <a:gd name="T4" fmla="*/ 2147483647 w 173"/>
                <a:gd name="T5" fmla="*/ 2147483647 h 566"/>
                <a:gd name="T6" fmla="*/ 2147483647 w 173"/>
                <a:gd name="T7" fmla="*/ 0 h 5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3"/>
                <a:gd name="T13" fmla="*/ 0 h 566"/>
                <a:gd name="T14" fmla="*/ 173 w 173"/>
                <a:gd name="T15" fmla="*/ 566 h 5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3" h="566">
                  <a:moveTo>
                    <a:pt x="0" y="566"/>
                  </a:moveTo>
                  <a:cubicBezTo>
                    <a:pt x="40" y="498"/>
                    <a:pt x="72" y="432"/>
                    <a:pt x="96" y="374"/>
                  </a:cubicBezTo>
                  <a:cubicBezTo>
                    <a:pt x="120" y="316"/>
                    <a:pt x="131" y="282"/>
                    <a:pt x="144" y="220"/>
                  </a:cubicBezTo>
                  <a:cubicBezTo>
                    <a:pt x="157" y="158"/>
                    <a:pt x="167" y="46"/>
                    <a:pt x="173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951" name="Freeform 138"/>
          <p:cNvSpPr>
            <a:spLocks/>
          </p:cNvSpPr>
          <p:nvPr/>
        </p:nvSpPr>
        <p:spPr bwMode="auto">
          <a:xfrm>
            <a:off x="4119563" y="4260850"/>
            <a:ext cx="1244600" cy="115888"/>
          </a:xfrm>
          <a:custGeom>
            <a:avLst/>
            <a:gdLst>
              <a:gd name="T0" fmla="*/ 0 w 576"/>
              <a:gd name="T1" fmla="*/ 2147483647 h 71"/>
              <a:gd name="T2" fmla="*/ 2147483647 w 576"/>
              <a:gd name="T3" fmla="*/ 2147483647 h 71"/>
              <a:gd name="T4" fmla="*/ 2147483647 w 576"/>
              <a:gd name="T5" fmla="*/ 2147483647 h 71"/>
              <a:gd name="T6" fmla="*/ 2147483647 w 576"/>
              <a:gd name="T7" fmla="*/ 2147483647 h 71"/>
              <a:gd name="T8" fmla="*/ 2147483647 w 576"/>
              <a:gd name="T9" fmla="*/ 2147483647 h 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"/>
              <a:gd name="T16" fmla="*/ 0 h 71"/>
              <a:gd name="T17" fmla="*/ 576 w 576"/>
              <a:gd name="T18" fmla="*/ 71 h 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" h="71">
                <a:moveTo>
                  <a:pt x="0" y="31"/>
                </a:moveTo>
                <a:cubicBezTo>
                  <a:pt x="24" y="37"/>
                  <a:pt x="96" y="67"/>
                  <a:pt x="144" y="69"/>
                </a:cubicBezTo>
                <a:cubicBezTo>
                  <a:pt x="192" y="71"/>
                  <a:pt x="240" y="52"/>
                  <a:pt x="288" y="41"/>
                </a:cubicBezTo>
                <a:cubicBezTo>
                  <a:pt x="336" y="30"/>
                  <a:pt x="384" y="4"/>
                  <a:pt x="432" y="2"/>
                </a:cubicBezTo>
                <a:cubicBezTo>
                  <a:pt x="480" y="0"/>
                  <a:pt x="546" y="25"/>
                  <a:pt x="576" y="31"/>
                </a:cubicBezTo>
              </a:path>
            </a:pathLst>
          </a:cu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8952" name="Group 35"/>
          <p:cNvGrpSpPr>
            <a:grpSpLocks/>
          </p:cNvGrpSpPr>
          <p:nvPr/>
        </p:nvGrpSpPr>
        <p:grpSpPr bwMode="auto">
          <a:xfrm>
            <a:off x="5172075" y="2790826"/>
            <a:ext cx="808038" cy="2259013"/>
            <a:chOff x="1945865" y="2341808"/>
            <a:chExt cx="808067" cy="2259217"/>
          </a:xfrm>
        </p:grpSpPr>
        <p:sp>
          <p:nvSpPr>
            <p:cNvPr id="38955" name="Freeform 137"/>
            <p:cNvSpPr>
              <a:spLocks/>
            </p:cNvSpPr>
            <p:nvPr/>
          </p:nvSpPr>
          <p:spPr bwMode="auto">
            <a:xfrm>
              <a:off x="1945865" y="3850783"/>
              <a:ext cx="256422" cy="750242"/>
            </a:xfrm>
            <a:custGeom>
              <a:avLst/>
              <a:gdLst>
                <a:gd name="T0" fmla="*/ 0 w 173"/>
                <a:gd name="T1" fmla="*/ 2147483647 h 566"/>
                <a:gd name="T2" fmla="*/ 2147483647 w 173"/>
                <a:gd name="T3" fmla="*/ 2147483647 h 566"/>
                <a:gd name="T4" fmla="*/ 2147483647 w 173"/>
                <a:gd name="T5" fmla="*/ 2147483647 h 566"/>
                <a:gd name="T6" fmla="*/ 2147483647 w 173"/>
                <a:gd name="T7" fmla="*/ 0 h 5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3"/>
                <a:gd name="T13" fmla="*/ 0 h 566"/>
                <a:gd name="T14" fmla="*/ 173 w 173"/>
                <a:gd name="T15" fmla="*/ 566 h 5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3" h="566">
                  <a:moveTo>
                    <a:pt x="0" y="566"/>
                  </a:moveTo>
                  <a:cubicBezTo>
                    <a:pt x="40" y="498"/>
                    <a:pt x="72" y="432"/>
                    <a:pt x="96" y="374"/>
                  </a:cubicBezTo>
                  <a:cubicBezTo>
                    <a:pt x="120" y="316"/>
                    <a:pt x="131" y="282"/>
                    <a:pt x="144" y="220"/>
                  </a:cubicBezTo>
                  <a:cubicBezTo>
                    <a:pt x="157" y="158"/>
                    <a:pt x="167" y="46"/>
                    <a:pt x="173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56" name="Freeform 137"/>
            <p:cNvSpPr>
              <a:spLocks/>
            </p:cNvSpPr>
            <p:nvPr/>
          </p:nvSpPr>
          <p:spPr bwMode="auto">
            <a:xfrm flipH="1" flipV="1">
              <a:off x="2188417" y="3166056"/>
              <a:ext cx="256422" cy="750242"/>
            </a:xfrm>
            <a:custGeom>
              <a:avLst/>
              <a:gdLst>
                <a:gd name="T0" fmla="*/ 0 w 173"/>
                <a:gd name="T1" fmla="*/ 2147483647 h 566"/>
                <a:gd name="T2" fmla="*/ 2147483647 w 173"/>
                <a:gd name="T3" fmla="*/ 2147483647 h 566"/>
                <a:gd name="T4" fmla="*/ 2147483647 w 173"/>
                <a:gd name="T5" fmla="*/ 2147483647 h 566"/>
                <a:gd name="T6" fmla="*/ 2147483647 w 173"/>
                <a:gd name="T7" fmla="*/ 0 h 5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3"/>
                <a:gd name="T13" fmla="*/ 0 h 566"/>
                <a:gd name="T14" fmla="*/ 173 w 173"/>
                <a:gd name="T15" fmla="*/ 566 h 5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3" h="566">
                  <a:moveTo>
                    <a:pt x="0" y="566"/>
                  </a:moveTo>
                  <a:cubicBezTo>
                    <a:pt x="40" y="498"/>
                    <a:pt x="72" y="432"/>
                    <a:pt x="96" y="374"/>
                  </a:cubicBezTo>
                  <a:cubicBezTo>
                    <a:pt x="120" y="316"/>
                    <a:pt x="131" y="282"/>
                    <a:pt x="144" y="220"/>
                  </a:cubicBezTo>
                  <a:cubicBezTo>
                    <a:pt x="157" y="158"/>
                    <a:pt x="167" y="46"/>
                    <a:pt x="173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57" name="Freeform 137"/>
            <p:cNvSpPr>
              <a:spLocks/>
            </p:cNvSpPr>
            <p:nvPr/>
          </p:nvSpPr>
          <p:spPr bwMode="auto">
            <a:xfrm>
              <a:off x="2497510" y="2341808"/>
              <a:ext cx="256422" cy="750242"/>
            </a:xfrm>
            <a:custGeom>
              <a:avLst/>
              <a:gdLst>
                <a:gd name="T0" fmla="*/ 0 w 173"/>
                <a:gd name="T1" fmla="*/ 2147483647 h 566"/>
                <a:gd name="T2" fmla="*/ 2147483647 w 173"/>
                <a:gd name="T3" fmla="*/ 2147483647 h 566"/>
                <a:gd name="T4" fmla="*/ 2147483647 w 173"/>
                <a:gd name="T5" fmla="*/ 2147483647 h 566"/>
                <a:gd name="T6" fmla="*/ 2147483647 w 173"/>
                <a:gd name="T7" fmla="*/ 0 h 5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3"/>
                <a:gd name="T13" fmla="*/ 0 h 566"/>
                <a:gd name="T14" fmla="*/ 173 w 173"/>
                <a:gd name="T15" fmla="*/ 566 h 5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3" h="566">
                  <a:moveTo>
                    <a:pt x="0" y="566"/>
                  </a:moveTo>
                  <a:cubicBezTo>
                    <a:pt x="40" y="498"/>
                    <a:pt x="72" y="432"/>
                    <a:pt x="96" y="374"/>
                  </a:cubicBezTo>
                  <a:cubicBezTo>
                    <a:pt x="120" y="316"/>
                    <a:pt x="131" y="282"/>
                    <a:pt x="144" y="220"/>
                  </a:cubicBezTo>
                  <a:cubicBezTo>
                    <a:pt x="157" y="158"/>
                    <a:pt x="167" y="46"/>
                    <a:pt x="173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953" name="Freeform 138"/>
          <p:cNvSpPr>
            <a:spLocks/>
          </p:cNvSpPr>
          <p:nvPr/>
        </p:nvSpPr>
        <p:spPr bwMode="auto">
          <a:xfrm>
            <a:off x="4676775" y="2854325"/>
            <a:ext cx="1244600" cy="115888"/>
          </a:xfrm>
          <a:custGeom>
            <a:avLst/>
            <a:gdLst>
              <a:gd name="T0" fmla="*/ 0 w 576"/>
              <a:gd name="T1" fmla="*/ 2147483647 h 71"/>
              <a:gd name="T2" fmla="*/ 2147483647 w 576"/>
              <a:gd name="T3" fmla="*/ 2147483647 h 71"/>
              <a:gd name="T4" fmla="*/ 2147483647 w 576"/>
              <a:gd name="T5" fmla="*/ 2147483647 h 71"/>
              <a:gd name="T6" fmla="*/ 2147483647 w 576"/>
              <a:gd name="T7" fmla="*/ 2147483647 h 71"/>
              <a:gd name="T8" fmla="*/ 2147483647 w 576"/>
              <a:gd name="T9" fmla="*/ 2147483647 h 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"/>
              <a:gd name="T16" fmla="*/ 0 h 71"/>
              <a:gd name="T17" fmla="*/ 576 w 576"/>
              <a:gd name="T18" fmla="*/ 71 h 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" h="71">
                <a:moveTo>
                  <a:pt x="0" y="31"/>
                </a:moveTo>
                <a:cubicBezTo>
                  <a:pt x="24" y="37"/>
                  <a:pt x="96" y="67"/>
                  <a:pt x="144" y="69"/>
                </a:cubicBezTo>
                <a:cubicBezTo>
                  <a:pt x="192" y="71"/>
                  <a:pt x="240" y="52"/>
                  <a:pt x="288" y="41"/>
                </a:cubicBezTo>
                <a:cubicBezTo>
                  <a:pt x="336" y="30"/>
                  <a:pt x="384" y="4"/>
                  <a:pt x="432" y="2"/>
                </a:cubicBezTo>
                <a:cubicBezTo>
                  <a:pt x="480" y="0"/>
                  <a:pt x="546" y="25"/>
                  <a:pt x="576" y="31"/>
                </a:cubicBezTo>
              </a:path>
            </a:pathLst>
          </a:cu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extBox 5"/>
          <p:cNvSpPr txBox="1"/>
          <p:nvPr/>
        </p:nvSpPr>
        <p:spPr>
          <a:xfrm>
            <a:off x="2252133" y="1452564"/>
            <a:ext cx="7571317" cy="6572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Combined forces will cause </a:t>
            </a:r>
            <a:r>
              <a:rPr lang="en-US" i="1" dirty="0" err="1">
                <a:solidFill>
                  <a:schemeClr val="bg1"/>
                </a:solidFill>
              </a:rPr>
              <a:t>M</a:t>
            </a:r>
            <a:r>
              <a:rPr lang="en-US" i="1" baseline="-25000" dirty="0" err="1">
                <a:solidFill>
                  <a:schemeClr val="bg1"/>
                </a:solidFill>
              </a:rPr>
              <a:t>nt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i="1" dirty="0" err="1">
                <a:solidFill>
                  <a:schemeClr val="bg1"/>
                </a:solidFill>
              </a:rPr>
              <a:t>M</a:t>
            </a:r>
            <a:r>
              <a:rPr lang="en-US" i="1" baseline="-25000" dirty="0" err="1">
                <a:solidFill>
                  <a:schemeClr val="bg1"/>
                </a:solidFill>
              </a:rPr>
              <a:t>lt</a:t>
            </a:r>
            <a:r>
              <a:rPr lang="en-US" dirty="0">
                <a:solidFill>
                  <a:schemeClr val="bg1"/>
                </a:solidFill>
              </a:rPr>
              <a:t> in a structure.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A8044-E5D8-42D9-B34D-F6D8D5D8E017}" type="slidenum">
              <a:rPr lang="en-US" altLang="en-US" smtClean="0"/>
              <a:pPr/>
              <a:t>38</a:t>
            </a:fld>
            <a:endParaRPr lang="en-US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2973916" y="6383337"/>
            <a:ext cx="513926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61" name="Slide Number Placeholder 60"/>
          <p:cNvSpPr txBox="1">
            <a:spLocks noGrp="1"/>
          </p:cNvSpPr>
          <p:nvPr/>
        </p:nvSpPr>
        <p:spPr>
          <a:xfrm>
            <a:off x="9448800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43668" y="1447801"/>
            <a:ext cx="7967134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To determine </a:t>
            </a:r>
            <a:r>
              <a:rPr lang="en-US" i="1" dirty="0" err="1">
                <a:solidFill>
                  <a:schemeClr val="bg1"/>
                </a:solidFill>
              </a:rPr>
              <a:t>M</a:t>
            </a:r>
            <a:r>
              <a:rPr lang="en-US" i="1" baseline="-25000" dirty="0" err="1">
                <a:solidFill>
                  <a:schemeClr val="bg1"/>
                </a:solidFill>
              </a:rPr>
              <a:t>nt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nt</a:t>
            </a:r>
            <a:r>
              <a:rPr lang="en-US" i="1" baseline="-25000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,</a:t>
            </a:r>
            <a:r>
              <a:rPr lang="en-US" dirty="0">
                <a:solidFill>
                  <a:schemeClr val="bg1"/>
                </a:solidFill>
              </a:rPr>
              <a:t> restrain lateral movement at each story.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2243667" y="508943"/>
            <a:ext cx="5817659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Amplified First Order Analysis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2936875" y="2486026"/>
            <a:ext cx="3689350" cy="31861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943" name="AutoShape 113"/>
          <p:cNvSpPr>
            <a:spLocks noChangeArrowheads="1"/>
          </p:cNvSpPr>
          <p:nvPr/>
        </p:nvSpPr>
        <p:spPr bwMode="auto">
          <a:xfrm>
            <a:off x="4948239" y="5081589"/>
            <a:ext cx="396875" cy="33178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9944" name="AutoShape 113"/>
          <p:cNvSpPr>
            <a:spLocks noChangeArrowheads="1"/>
          </p:cNvSpPr>
          <p:nvPr/>
        </p:nvSpPr>
        <p:spPr bwMode="auto">
          <a:xfrm>
            <a:off x="3654426" y="5080000"/>
            <a:ext cx="396875" cy="3317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9945" name="Line 53"/>
          <p:cNvSpPr>
            <a:spLocks noChangeShapeType="1"/>
          </p:cNvSpPr>
          <p:nvPr/>
        </p:nvSpPr>
        <p:spPr bwMode="auto">
          <a:xfrm>
            <a:off x="3467100" y="5429250"/>
            <a:ext cx="20764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46" name="Freeform 54"/>
          <p:cNvSpPr>
            <a:spLocks/>
          </p:cNvSpPr>
          <p:nvPr/>
        </p:nvSpPr>
        <p:spPr bwMode="auto">
          <a:xfrm>
            <a:off x="3852864" y="2957513"/>
            <a:ext cx="1290637" cy="2119312"/>
          </a:xfrm>
          <a:custGeom>
            <a:avLst/>
            <a:gdLst>
              <a:gd name="T0" fmla="*/ 0 w 813"/>
              <a:gd name="T1" fmla="*/ 2147483647 h 1335"/>
              <a:gd name="T2" fmla="*/ 0 w 813"/>
              <a:gd name="T3" fmla="*/ 0 h 1335"/>
              <a:gd name="T4" fmla="*/ 2147483647 w 813"/>
              <a:gd name="T5" fmla="*/ 0 h 1335"/>
              <a:gd name="T6" fmla="*/ 2147483647 w 813"/>
              <a:gd name="T7" fmla="*/ 2147483647 h 1335"/>
              <a:gd name="T8" fmla="*/ 0 60000 65536"/>
              <a:gd name="T9" fmla="*/ 0 60000 65536"/>
              <a:gd name="T10" fmla="*/ 0 60000 65536"/>
              <a:gd name="T11" fmla="*/ 0 60000 65536"/>
              <a:gd name="T12" fmla="*/ 0 w 813"/>
              <a:gd name="T13" fmla="*/ 0 h 1335"/>
              <a:gd name="T14" fmla="*/ 813 w 813"/>
              <a:gd name="T15" fmla="*/ 1335 h 13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3" h="1335">
                <a:moveTo>
                  <a:pt x="0" y="1332"/>
                </a:moveTo>
                <a:lnTo>
                  <a:pt x="0" y="0"/>
                </a:lnTo>
                <a:lnTo>
                  <a:pt x="813" y="0"/>
                </a:lnTo>
                <a:lnTo>
                  <a:pt x="813" y="1335"/>
                </a:lnTo>
              </a:path>
            </a:pathLst>
          </a:custGeom>
          <a:noFill/>
          <a:ln w="571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47" name="Line 55"/>
          <p:cNvSpPr>
            <a:spLocks noChangeShapeType="1"/>
          </p:cNvSpPr>
          <p:nvPr/>
        </p:nvSpPr>
        <p:spPr bwMode="auto">
          <a:xfrm>
            <a:off x="3848101" y="3614738"/>
            <a:ext cx="130016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48" name="Line 56"/>
          <p:cNvSpPr>
            <a:spLocks noChangeShapeType="1"/>
          </p:cNvSpPr>
          <p:nvPr/>
        </p:nvSpPr>
        <p:spPr bwMode="auto">
          <a:xfrm>
            <a:off x="3852863" y="4329113"/>
            <a:ext cx="1295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49" name="Line 57"/>
          <p:cNvSpPr>
            <a:spLocks noChangeShapeType="1"/>
          </p:cNvSpPr>
          <p:nvPr/>
        </p:nvSpPr>
        <p:spPr bwMode="auto">
          <a:xfrm>
            <a:off x="3509963" y="5062538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0" name="Line 58"/>
          <p:cNvSpPr>
            <a:spLocks noChangeShapeType="1"/>
          </p:cNvSpPr>
          <p:nvPr/>
        </p:nvSpPr>
        <p:spPr bwMode="auto">
          <a:xfrm>
            <a:off x="3509963" y="48291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1" name="Line 59"/>
          <p:cNvSpPr>
            <a:spLocks noChangeShapeType="1"/>
          </p:cNvSpPr>
          <p:nvPr/>
        </p:nvSpPr>
        <p:spPr bwMode="auto">
          <a:xfrm>
            <a:off x="3519488" y="46005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2" name="Line 60"/>
          <p:cNvSpPr>
            <a:spLocks noChangeShapeType="1"/>
          </p:cNvSpPr>
          <p:nvPr/>
        </p:nvSpPr>
        <p:spPr bwMode="auto">
          <a:xfrm>
            <a:off x="3505201" y="43719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3" name="Line 61"/>
          <p:cNvSpPr>
            <a:spLocks noChangeShapeType="1"/>
          </p:cNvSpPr>
          <p:nvPr/>
        </p:nvSpPr>
        <p:spPr bwMode="auto">
          <a:xfrm>
            <a:off x="3505201" y="41433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4" name="Line 62"/>
          <p:cNvSpPr>
            <a:spLocks noChangeShapeType="1"/>
          </p:cNvSpPr>
          <p:nvPr/>
        </p:nvSpPr>
        <p:spPr bwMode="auto">
          <a:xfrm>
            <a:off x="3519488" y="39147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5" name="Line 63"/>
          <p:cNvSpPr>
            <a:spLocks noChangeShapeType="1"/>
          </p:cNvSpPr>
          <p:nvPr/>
        </p:nvSpPr>
        <p:spPr bwMode="auto">
          <a:xfrm>
            <a:off x="3514726" y="36861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6" name="Line 64"/>
          <p:cNvSpPr>
            <a:spLocks noChangeShapeType="1"/>
          </p:cNvSpPr>
          <p:nvPr/>
        </p:nvSpPr>
        <p:spPr bwMode="auto">
          <a:xfrm>
            <a:off x="3505201" y="34575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7" name="Line 65"/>
          <p:cNvSpPr>
            <a:spLocks noChangeShapeType="1"/>
          </p:cNvSpPr>
          <p:nvPr/>
        </p:nvSpPr>
        <p:spPr bwMode="auto">
          <a:xfrm>
            <a:off x="3505201" y="32289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8" name="Line 66"/>
          <p:cNvSpPr>
            <a:spLocks noChangeShapeType="1"/>
          </p:cNvSpPr>
          <p:nvPr/>
        </p:nvSpPr>
        <p:spPr bwMode="auto">
          <a:xfrm>
            <a:off x="3509963" y="2995613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9" name="Line 67"/>
          <p:cNvSpPr>
            <a:spLocks noChangeShapeType="1"/>
          </p:cNvSpPr>
          <p:nvPr/>
        </p:nvSpPr>
        <p:spPr bwMode="auto">
          <a:xfrm>
            <a:off x="3914775" y="26289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60" name="Line 68"/>
          <p:cNvSpPr>
            <a:spLocks noChangeShapeType="1"/>
          </p:cNvSpPr>
          <p:nvPr/>
        </p:nvSpPr>
        <p:spPr bwMode="auto">
          <a:xfrm>
            <a:off x="4491038" y="26289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61" name="Line 69"/>
          <p:cNvSpPr>
            <a:spLocks noChangeShapeType="1"/>
          </p:cNvSpPr>
          <p:nvPr/>
        </p:nvSpPr>
        <p:spPr bwMode="auto">
          <a:xfrm>
            <a:off x="5067300" y="26384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62" name="Line 70"/>
          <p:cNvSpPr>
            <a:spLocks noChangeShapeType="1"/>
          </p:cNvSpPr>
          <p:nvPr/>
        </p:nvSpPr>
        <p:spPr bwMode="auto">
          <a:xfrm>
            <a:off x="4200525" y="26336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63" name="Line 71"/>
          <p:cNvSpPr>
            <a:spLocks noChangeShapeType="1"/>
          </p:cNvSpPr>
          <p:nvPr/>
        </p:nvSpPr>
        <p:spPr bwMode="auto">
          <a:xfrm>
            <a:off x="4772025" y="26336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64" name="Line 72"/>
          <p:cNvSpPr>
            <a:spLocks noChangeShapeType="1"/>
          </p:cNvSpPr>
          <p:nvPr/>
        </p:nvSpPr>
        <p:spPr bwMode="auto">
          <a:xfrm>
            <a:off x="3929063" y="32813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65" name="Line 73"/>
          <p:cNvSpPr>
            <a:spLocks noChangeShapeType="1"/>
          </p:cNvSpPr>
          <p:nvPr/>
        </p:nvSpPr>
        <p:spPr bwMode="auto">
          <a:xfrm>
            <a:off x="4505325" y="32813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66" name="Line 74"/>
          <p:cNvSpPr>
            <a:spLocks noChangeShapeType="1"/>
          </p:cNvSpPr>
          <p:nvPr/>
        </p:nvSpPr>
        <p:spPr bwMode="auto">
          <a:xfrm>
            <a:off x="5067300" y="329088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67" name="Line 75"/>
          <p:cNvSpPr>
            <a:spLocks noChangeShapeType="1"/>
          </p:cNvSpPr>
          <p:nvPr/>
        </p:nvSpPr>
        <p:spPr bwMode="auto">
          <a:xfrm>
            <a:off x="4214813" y="32861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68" name="Line 76"/>
          <p:cNvSpPr>
            <a:spLocks noChangeShapeType="1"/>
          </p:cNvSpPr>
          <p:nvPr/>
        </p:nvSpPr>
        <p:spPr bwMode="auto">
          <a:xfrm>
            <a:off x="4786313" y="32861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69" name="Line 77"/>
          <p:cNvSpPr>
            <a:spLocks noChangeShapeType="1"/>
          </p:cNvSpPr>
          <p:nvPr/>
        </p:nvSpPr>
        <p:spPr bwMode="auto">
          <a:xfrm>
            <a:off x="3924300" y="399573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70" name="Line 78"/>
          <p:cNvSpPr>
            <a:spLocks noChangeShapeType="1"/>
          </p:cNvSpPr>
          <p:nvPr/>
        </p:nvSpPr>
        <p:spPr bwMode="auto">
          <a:xfrm>
            <a:off x="4500563" y="399573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71" name="Line 79"/>
          <p:cNvSpPr>
            <a:spLocks noChangeShapeType="1"/>
          </p:cNvSpPr>
          <p:nvPr/>
        </p:nvSpPr>
        <p:spPr bwMode="auto">
          <a:xfrm>
            <a:off x="5067300" y="399097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72" name="Line 80"/>
          <p:cNvSpPr>
            <a:spLocks noChangeShapeType="1"/>
          </p:cNvSpPr>
          <p:nvPr/>
        </p:nvSpPr>
        <p:spPr bwMode="auto">
          <a:xfrm>
            <a:off x="4210050" y="40005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73" name="Line 81"/>
          <p:cNvSpPr>
            <a:spLocks noChangeShapeType="1"/>
          </p:cNvSpPr>
          <p:nvPr/>
        </p:nvSpPr>
        <p:spPr bwMode="auto">
          <a:xfrm>
            <a:off x="4781550" y="40005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A8044-E5D8-42D9-B34D-F6D8D5D8E017}" type="slidenum">
              <a:rPr lang="en-US" altLang="en-US" smtClean="0"/>
              <a:pPr/>
              <a:t>39</a:t>
            </a:fld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843866" y="6377781"/>
            <a:ext cx="43603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12433" y="2882902"/>
            <a:ext cx="7165975" cy="8318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Any rational method that accounts for both P-∆ and P-</a:t>
            </a:r>
            <a:r>
              <a:rPr lang="el-GR" dirty="0">
                <a:solidFill>
                  <a:schemeClr val="bg1"/>
                </a:solidFill>
              </a:rPr>
              <a:t>δ</a:t>
            </a:r>
            <a:r>
              <a:rPr lang="en-US" dirty="0">
                <a:solidFill>
                  <a:schemeClr val="bg1"/>
                </a:solidFill>
              </a:rPr>
              <a:t> is acceptable.</a:t>
            </a:r>
          </a:p>
        </p:txBody>
      </p:sp>
      <p:sp>
        <p:nvSpPr>
          <p:cNvPr id="5124" name="TextBox 13"/>
          <p:cNvSpPr txBox="1">
            <a:spLocks noChangeArrowheads="1"/>
          </p:cNvSpPr>
          <p:nvPr/>
        </p:nvSpPr>
        <p:spPr bwMode="auto">
          <a:xfrm>
            <a:off x="2112433" y="3997323"/>
            <a:ext cx="7156450" cy="15684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Second order analysis for LRFD uses load combinations. For ASD, base effects on load combinations times 1.6.  Then, divide results by 1.6 to obtain required strengths of components (C2.1(d)).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1BB38FE-2118-43A0-8BB5-45269194066E}" type="slidenum">
              <a:rPr lang="en-US" altLang="en-US" sz="1200">
                <a:solidFill>
                  <a:srgbClr val="BCBCBC"/>
                </a:solidFill>
              </a:rPr>
              <a:pPr/>
              <a:t>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126" name="TextBox 6"/>
          <p:cNvSpPr txBox="1">
            <a:spLocks noChangeArrowheads="1"/>
          </p:cNvSpPr>
          <p:nvPr/>
        </p:nvSpPr>
        <p:spPr bwMode="auto">
          <a:xfrm>
            <a:off x="2112433" y="1249628"/>
            <a:ext cx="3702050" cy="4619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dirty="0">
                <a:solidFill>
                  <a:schemeClr val="bg1"/>
                </a:solidFill>
              </a:rPr>
              <a:t>Analysis and Design</a:t>
            </a:r>
          </a:p>
        </p:txBody>
      </p:sp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2112433" y="2019037"/>
            <a:ext cx="7165975" cy="4619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Second order analysis is required per C1.</a:t>
            </a:r>
          </a:p>
        </p:txBody>
      </p:sp>
      <p:sp>
        <p:nvSpPr>
          <p:cNvPr id="5128" name="TextBox 6"/>
          <p:cNvSpPr txBox="1">
            <a:spLocks noChangeArrowheads="1"/>
          </p:cNvSpPr>
          <p:nvPr/>
        </p:nvSpPr>
        <p:spPr bwMode="auto">
          <a:xfrm>
            <a:off x="2112433" y="480219"/>
            <a:ext cx="3702050" cy="4619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dirty="0">
                <a:solidFill>
                  <a:schemeClr val="bg1"/>
                </a:solidFill>
              </a:rPr>
              <a:t>Combined Forces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085571" y="6373812"/>
            <a:ext cx="47921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61" name="Slide Number Placeholder 60"/>
          <p:cNvSpPr txBox="1">
            <a:spLocks noGrp="1"/>
          </p:cNvSpPr>
          <p:nvPr/>
        </p:nvSpPr>
        <p:spPr>
          <a:xfrm>
            <a:off x="9448800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6068" y="1447801"/>
            <a:ext cx="7814734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To determine </a:t>
            </a:r>
            <a:r>
              <a:rPr lang="en-US" i="1" dirty="0" err="1">
                <a:solidFill>
                  <a:schemeClr val="bg1"/>
                </a:solidFill>
              </a:rPr>
              <a:t>M</a:t>
            </a:r>
            <a:r>
              <a:rPr lang="en-US" i="1" baseline="-25000" dirty="0" err="1">
                <a:solidFill>
                  <a:schemeClr val="bg1"/>
                </a:solidFill>
              </a:rPr>
              <a:t>nt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nt</a:t>
            </a:r>
            <a:r>
              <a:rPr lang="en-US" i="1" baseline="-25000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,</a:t>
            </a:r>
            <a:r>
              <a:rPr lang="en-US" dirty="0">
                <a:solidFill>
                  <a:schemeClr val="bg1"/>
                </a:solidFill>
              </a:rPr>
              <a:t> restrain lateral movement at each story.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2396067" y="508943"/>
            <a:ext cx="5665259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Amplified First Order Analysis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2936875" y="2486026"/>
            <a:ext cx="3689350" cy="31861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967" name="AutoShape 113"/>
          <p:cNvSpPr>
            <a:spLocks noChangeArrowheads="1"/>
          </p:cNvSpPr>
          <p:nvPr/>
        </p:nvSpPr>
        <p:spPr bwMode="auto">
          <a:xfrm>
            <a:off x="4948239" y="5081589"/>
            <a:ext cx="396875" cy="33178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0968" name="AutoShape 113"/>
          <p:cNvSpPr>
            <a:spLocks noChangeArrowheads="1"/>
          </p:cNvSpPr>
          <p:nvPr/>
        </p:nvSpPr>
        <p:spPr bwMode="auto">
          <a:xfrm>
            <a:off x="3654426" y="5080000"/>
            <a:ext cx="396875" cy="3317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0969" name="Line 8"/>
          <p:cNvSpPr>
            <a:spLocks noChangeShapeType="1"/>
          </p:cNvSpPr>
          <p:nvPr/>
        </p:nvSpPr>
        <p:spPr bwMode="auto">
          <a:xfrm>
            <a:off x="3467100" y="5429250"/>
            <a:ext cx="20764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0" name="Freeform 9"/>
          <p:cNvSpPr>
            <a:spLocks/>
          </p:cNvSpPr>
          <p:nvPr/>
        </p:nvSpPr>
        <p:spPr bwMode="auto">
          <a:xfrm>
            <a:off x="3852864" y="2957513"/>
            <a:ext cx="1290637" cy="2119312"/>
          </a:xfrm>
          <a:custGeom>
            <a:avLst/>
            <a:gdLst>
              <a:gd name="T0" fmla="*/ 0 w 813"/>
              <a:gd name="T1" fmla="*/ 2147483647 h 1335"/>
              <a:gd name="T2" fmla="*/ 0 w 813"/>
              <a:gd name="T3" fmla="*/ 0 h 1335"/>
              <a:gd name="T4" fmla="*/ 2147483647 w 813"/>
              <a:gd name="T5" fmla="*/ 0 h 1335"/>
              <a:gd name="T6" fmla="*/ 2147483647 w 813"/>
              <a:gd name="T7" fmla="*/ 2147483647 h 1335"/>
              <a:gd name="T8" fmla="*/ 0 60000 65536"/>
              <a:gd name="T9" fmla="*/ 0 60000 65536"/>
              <a:gd name="T10" fmla="*/ 0 60000 65536"/>
              <a:gd name="T11" fmla="*/ 0 60000 65536"/>
              <a:gd name="T12" fmla="*/ 0 w 813"/>
              <a:gd name="T13" fmla="*/ 0 h 1335"/>
              <a:gd name="T14" fmla="*/ 813 w 813"/>
              <a:gd name="T15" fmla="*/ 1335 h 13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3" h="1335">
                <a:moveTo>
                  <a:pt x="0" y="1332"/>
                </a:moveTo>
                <a:lnTo>
                  <a:pt x="0" y="0"/>
                </a:lnTo>
                <a:lnTo>
                  <a:pt x="813" y="0"/>
                </a:lnTo>
                <a:lnTo>
                  <a:pt x="813" y="1335"/>
                </a:lnTo>
              </a:path>
            </a:pathLst>
          </a:custGeom>
          <a:noFill/>
          <a:ln w="571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1" name="Line 10"/>
          <p:cNvSpPr>
            <a:spLocks noChangeShapeType="1"/>
          </p:cNvSpPr>
          <p:nvPr/>
        </p:nvSpPr>
        <p:spPr bwMode="auto">
          <a:xfrm>
            <a:off x="3848101" y="3614738"/>
            <a:ext cx="130016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2" name="Line 11"/>
          <p:cNvSpPr>
            <a:spLocks noChangeShapeType="1"/>
          </p:cNvSpPr>
          <p:nvPr/>
        </p:nvSpPr>
        <p:spPr bwMode="auto">
          <a:xfrm>
            <a:off x="3852863" y="4329113"/>
            <a:ext cx="1295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3" name="Line 12"/>
          <p:cNvSpPr>
            <a:spLocks noChangeShapeType="1"/>
          </p:cNvSpPr>
          <p:nvPr/>
        </p:nvSpPr>
        <p:spPr bwMode="auto">
          <a:xfrm>
            <a:off x="3509963" y="5062538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4" name="Line 13"/>
          <p:cNvSpPr>
            <a:spLocks noChangeShapeType="1"/>
          </p:cNvSpPr>
          <p:nvPr/>
        </p:nvSpPr>
        <p:spPr bwMode="auto">
          <a:xfrm>
            <a:off x="3509963" y="48291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5" name="Line 14"/>
          <p:cNvSpPr>
            <a:spLocks noChangeShapeType="1"/>
          </p:cNvSpPr>
          <p:nvPr/>
        </p:nvSpPr>
        <p:spPr bwMode="auto">
          <a:xfrm>
            <a:off x="3519488" y="46005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6" name="Line 15"/>
          <p:cNvSpPr>
            <a:spLocks noChangeShapeType="1"/>
          </p:cNvSpPr>
          <p:nvPr/>
        </p:nvSpPr>
        <p:spPr bwMode="auto">
          <a:xfrm>
            <a:off x="3505201" y="43719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7" name="Line 16"/>
          <p:cNvSpPr>
            <a:spLocks noChangeShapeType="1"/>
          </p:cNvSpPr>
          <p:nvPr/>
        </p:nvSpPr>
        <p:spPr bwMode="auto">
          <a:xfrm>
            <a:off x="3505201" y="41433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8" name="Line 17"/>
          <p:cNvSpPr>
            <a:spLocks noChangeShapeType="1"/>
          </p:cNvSpPr>
          <p:nvPr/>
        </p:nvSpPr>
        <p:spPr bwMode="auto">
          <a:xfrm>
            <a:off x="3519488" y="39147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9" name="Line 18"/>
          <p:cNvSpPr>
            <a:spLocks noChangeShapeType="1"/>
          </p:cNvSpPr>
          <p:nvPr/>
        </p:nvSpPr>
        <p:spPr bwMode="auto">
          <a:xfrm>
            <a:off x="3514726" y="36861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0" name="Line 19"/>
          <p:cNvSpPr>
            <a:spLocks noChangeShapeType="1"/>
          </p:cNvSpPr>
          <p:nvPr/>
        </p:nvSpPr>
        <p:spPr bwMode="auto">
          <a:xfrm>
            <a:off x="3505201" y="34575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1" name="Line 20"/>
          <p:cNvSpPr>
            <a:spLocks noChangeShapeType="1"/>
          </p:cNvSpPr>
          <p:nvPr/>
        </p:nvSpPr>
        <p:spPr bwMode="auto">
          <a:xfrm>
            <a:off x="3505201" y="32289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2" name="Line 21"/>
          <p:cNvSpPr>
            <a:spLocks noChangeShapeType="1"/>
          </p:cNvSpPr>
          <p:nvPr/>
        </p:nvSpPr>
        <p:spPr bwMode="auto">
          <a:xfrm>
            <a:off x="3509963" y="2995613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3" name="Line 22"/>
          <p:cNvSpPr>
            <a:spLocks noChangeShapeType="1"/>
          </p:cNvSpPr>
          <p:nvPr/>
        </p:nvSpPr>
        <p:spPr bwMode="auto">
          <a:xfrm>
            <a:off x="3914775" y="26289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4" name="Line 23"/>
          <p:cNvSpPr>
            <a:spLocks noChangeShapeType="1"/>
          </p:cNvSpPr>
          <p:nvPr/>
        </p:nvSpPr>
        <p:spPr bwMode="auto">
          <a:xfrm>
            <a:off x="4491038" y="26289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5" name="Line 24"/>
          <p:cNvSpPr>
            <a:spLocks noChangeShapeType="1"/>
          </p:cNvSpPr>
          <p:nvPr/>
        </p:nvSpPr>
        <p:spPr bwMode="auto">
          <a:xfrm>
            <a:off x="5067300" y="26384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6" name="Line 25"/>
          <p:cNvSpPr>
            <a:spLocks noChangeShapeType="1"/>
          </p:cNvSpPr>
          <p:nvPr/>
        </p:nvSpPr>
        <p:spPr bwMode="auto">
          <a:xfrm>
            <a:off x="4200525" y="26336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7" name="Line 26"/>
          <p:cNvSpPr>
            <a:spLocks noChangeShapeType="1"/>
          </p:cNvSpPr>
          <p:nvPr/>
        </p:nvSpPr>
        <p:spPr bwMode="auto">
          <a:xfrm>
            <a:off x="4772025" y="26336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8" name="Line 27"/>
          <p:cNvSpPr>
            <a:spLocks noChangeShapeType="1"/>
          </p:cNvSpPr>
          <p:nvPr/>
        </p:nvSpPr>
        <p:spPr bwMode="auto">
          <a:xfrm>
            <a:off x="3929063" y="32813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9" name="Line 28"/>
          <p:cNvSpPr>
            <a:spLocks noChangeShapeType="1"/>
          </p:cNvSpPr>
          <p:nvPr/>
        </p:nvSpPr>
        <p:spPr bwMode="auto">
          <a:xfrm>
            <a:off x="4505325" y="32813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0" name="Line 29"/>
          <p:cNvSpPr>
            <a:spLocks noChangeShapeType="1"/>
          </p:cNvSpPr>
          <p:nvPr/>
        </p:nvSpPr>
        <p:spPr bwMode="auto">
          <a:xfrm>
            <a:off x="5067300" y="329088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1" name="Line 30"/>
          <p:cNvSpPr>
            <a:spLocks noChangeShapeType="1"/>
          </p:cNvSpPr>
          <p:nvPr/>
        </p:nvSpPr>
        <p:spPr bwMode="auto">
          <a:xfrm>
            <a:off x="4214813" y="32861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2" name="Line 31"/>
          <p:cNvSpPr>
            <a:spLocks noChangeShapeType="1"/>
          </p:cNvSpPr>
          <p:nvPr/>
        </p:nvSpPr>
        <p:spPr bwMode="auto">
          <a:xfrm>
            <a:off x="4786313" y="32861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3" name="Line 32"/>
          <p:cNvSpPr>
            <a:spLocks noChangeShapeType="1"/>
          </p:cNvSpPr>
          <p:nvPr/>
        </p:nvSpPr>
        <p:spPr bwMode="auto">
          <a:xfrm>
            <a:off x="3924300" y="399573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4" name="Line 33"/>
          <p:cNvSpPr>
            <a:spLocks noChangeShapeType="1"/>
          </p:cNvSpPr>
          <p:nvPr/>
        </p:nvSpPr>
        <p:spPr bwMode="auto">
          <a:xfrm>
            <a:off x="4500563" y="399573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5" name="Line 34"/>
          <p:cNvSpPr>
            <a:spLocks noChangeShapeType="1"/>
          </p:cNvSpPr>
          <p:nvPr/>
        </p:nvSpPr>
        <p:spPr bwMode="auto">
          <a:xfrm>
            <a:off x="5067300" y="399097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6" name="Line 35"/>
          <p:cNvSpPr>
            <a:spLocks noChangeShapeType="1"/>
          </p:cNvSpPr>
          <p:nvPr/>
        </p:nvSpPr>
        <p:spPr bwMode="auto">
          <a:xfrm>
            <a:off x="4210050" y="40005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7" name="Line 36"/>
          <p:cNvSpPr>
            <a:spLocks noChangeShapeType="1"/>
          </p:cNvSpPr>
          <p:nvPr/>
        </p:nvSpPr>
        <p:spPr bwMode="auto">
          <a:xfrm>
            <a:off x="4781550" y="40005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8" name="AutoShape 113"/>
          <p:cNvSpPr>
            <a:spLocks noChangeArrowheads="1"/>
          </p:cNvSpPr>
          <p:nvPr/>
        </p:nvSpPr>
        <p:spPr bwMode="auto">
          <a:xfrm rot="-5400000">
            <a:off x="5131595" y="4234657"/>
            <a:ext cx="242887" cy="203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0999" name="AutoShape 113"/>
          <p:cNvSpPr>
            <a:spLocks noChangeArrowheads="1"/>
          </p:cNvSpPr>
          <p:nvPr/>
        </p:nvSpPr>
        <p:spPr bwMode="auto">
          <a:xfrm rot="-5400000">
            <a:off x="5142706" y="2867819"/>
            <a:ext cx="242888" cy="203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1000" name="AutoShape 113"/>
          <p:cNvSpPr>
            <a:spLocks noChangeArrowheads="1"/>
          </p:cNvSpPr>
          <p:nvPr/>
        </p:nvSpPr>
        <p:spPr bwMode="auto">
          <a:xfrm rot="-5400000">
            <a:off x="5140325" y="3495675"/>
            <a:ext cx="242888" cy="2047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1001" name="Line 40"/>
          <p:cNvSpPr>
            <a:spLocks noChangeShapeType="1"/>
          </p:cNvSpPr>
          <p:nvPr/>
        </p:nvSpPr>
        <p:spPr bwMode="auto">
          <a:xfrm>
            <a:off x="5372100" y="2714626"/>
            <a:ext cx="0" cy="194786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1002" name="Group 84"/>
          <p:cNvGrpSpPr>
            <a:grpSpLocks/>
          </p:cNvGrpSpPr>
          <p:nvPr/>
        </p:nvGrpSpPr>
        <p:grpSpPr bwMode="auto">
          <a:xfrm>
            <a:off x="3756026" y="2908300"/>
            <a:ext cx="1470025" cy="2127250"/>
            <a:chOff x="1850265" y="2470597"/>
            <a:chExt cx="1470338" cy="2127161"/>
          </a:xfrm>
        </p:grpSpPr>
        <p:sp>
          <p:nvSpPr>
            <p:cNvPr id="3" name="Freeform 79"/>
            <p:cNvSpPr/>
            <p:nvPr/>
          </p:nvSpPr>
          <p:spPr>
            <a:xfrm>
              <a:off x="1850265" y="2511870"/>
              <a:ext cx="209595" cy="2085888"/>
            </a:xfrm>
            <a:custGeom>
              <a:avLst/>
              <a:gdLst>
                <a:gd name="connsiteX0" fmla="*/ 94445 w 210355"/>
                <a:gd name="connsiteY0" fmla="*/ 2086378 h 2086378"/>
                <a:gd name="connsiteX1" fmla="*/ 4293 w 210355"/>
                <a:gd name="connsiteY1" fmla="*/ 1674254 h 2086378"/>
                <a:gd name="connsiteX2" fmla="*/ 120203 w 210355"/>
                <a:gd name="connsiteY2" fmla="*/ 1365161 h 2086378"/>
                <a:gd name="connsiteX3" fmla="*/ 210355 w 210355"/>
                <a:gd name="connsiteY3" fmla="*/ 927279 h 2086378"/>
                <a:gd name="connsiteX4" fmla="*/ 120203 w 210355"/>
                <a:gd name="connsiteY4" fmla="*/ 618186 h 2086378"/>
                <a:gd name="connsiteX5" fmla="*/ 17172 w 210355"/>
                <a:gd name="connsiteY5" fmla="*/ 206062 h 2086378"/>
                <a:gd name="connsiteX6" fmla="*/ 120203 w 210355"/>
                <a:gd name="connsiteY6" fmla="*/ 0 h 208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355" h="2086378">
                  <a:moveTo>
                    <a:pt x="94445" y="2086378"/>
                  </a:moveTo>
                  <a:cubicBezTo>
                    <a:pt x="47222" y="1940417"/>
                    <a:pt x="0" y="1794457"/>
                    <a:pt x="4293" y="1674254"/>
                  </a:cubicBezTo>
                  <a:cubicBezTo>
                    <a:pt x="8586" y="1554051"/>
                    <a:pt x="85859" y="1489657"/>
                    <a:pt x="120203" y="1365161"/>
                  </a:cubicBezTo>
                  <a:cubicBezTo>
                    <a:pt x="154547" y="1240665"/>
                    <a:pt x="210355" y="1051775"/>
                    <a:pt x="210355" y="927279"/>
                  </a:cubicBezTo>
                  <a:cubicBezTo>
                    <a:pt x="210355" y="802783"/>
                    <a:pt x="152400" y="738389"/>
                    <a:pt x="120203" y="618186"/>
                  </a:cubicBezTo>
                  <a:cubicBezTo>
                    <a:pt x="88006" y="497983"/>
                    <a:pt x="17172" y="309093"/>
                    <a:pt x="17172" y="206062"/>
                  </a:cubicBezTo>
                  <a:cubicBezTo>
                    <a:pt x="17172" y="103031"/>
                    <a:pt x="68687" y="51515"/>
                    <a:pt x="120203" y="0"/>
                  </a:cubicBez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 flipH="1">
              <a:off x="3111008" y="2470597"/>
              <a:ext cx="209595" cy="2085888"/>
            </a:xfrm>
            <a:custGeom>
              <a:avLst/>
              <a:gdLst>
                <a:gd name="connsiteX0" fmla="*/ 94445 w 210355"/>
                <a:gd name="connsiteY0" fmla="*/ 2086378 h 2086378"/>
                <a:gd name="connsiteX1" fmla="*/ 4293 w 210355"/>
                <a:gd name="connsiteY1" fmla="*/ 1674254 h 2086378"/>
                <a:gd name="connsiteX2" fmla="*/ 120203 w 210355"/>
                <a:gd name="connsiteY2" fmla="*/ 1365161 h 2086378"/>
                <a:gd name="connsiteX3" fmla="*/ 210355 w 210355"/>
                <a:gd name="connsiteY3" fmla="*/ 927279 h 2086378"/>
                <a:gd name="connsiteX4" fmla="*/ 120203 w 210355"/>
                <a:gd name="connsiteY4" fmla="*/ 618186 h 2086378"/>
                <a:gd name="connsiteX5" fmla="*/ 17172 w 210355"/>
                <a:gd name="connsiteY5" fmla="*/ 206062 h 2086378"/>
                <a:gd name="connsiteX6" fmla="*/ 120203 w 210355"/>
                <a:gd name="connsiteY6" fmla="*/ 0 h 208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355" h="2086378">
                  <a:moveTo>
                    <a:pt x="94445" y="2086378"/>
                  </a:moveTo>
                  <a:cubicBezTo>
                    <a:pt x="47222" y="1940417"/>
                    <a:pt x="0" y="1794457"/>
                    <a:pt x="4293" y="1674254"/>
                  </a:cubicBezTo>
                  <a:cubicBezTo>
                    <a:pt x="8586" y="1554051"/>
                    <a:pt x="85859" y="1489657"/>
                    <a:pt x="120203" y="1365161"/>
                  </a:cubicBezTo>
                  <a:cubicBezTo>
                    <a:pt x="154547" y="1240665"/>
                    <a:pt x="210355" y="1051775"/>
                    <a:pt x="210355" y="927279"/>
                  </a:cubicBezTo>
                  <a:cubicBezTo>
                    <a:pt x="210355" y="802783"/>
                    <a:pt x="152400" y="738389"/>
                    <a:pt x="120203" y="618186"/>
                  </a:cubicBezTo>
                  <a:cubicBezTo>
                    <a:pt x="88006" y="497983"/>
                    <a:pt x="17172" y="309093"/>
                    <a:pt x="17172" y="206062"/>
                  </a:cubicBezTo>
                  <a:cubicBezTo>
                    <a:pt x="17172" y="103031"/>
                    <a:pt x="68687" y="51515"/>
                    <a:pt x="120203" y="0"/>
                  </a:cubicBez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43948" y="2484884"/>
              <a:ext cx="1289324" cy="119057"/>
            </a:xfrm>
            <a:custGeom>
              <a:avLst/>
              <a:gdLst>
                <a:gd name="connsiteX0" fmla="*/ 0 w 1287887"/>
                <a:gd name="connsiteY0" fmla="*/ 0 h 118055"/>
                <a:gd name="connsiteX1" fmla="*/ 669701 w 1287887"/>
                <a:gd name="connsiteY1" fmla="*/ 115909 h 118055"/>
                <a:gd name="connsiteX2" fmla="*/ 1287887 w 1287887"/>
                <a:gd name="connsiteY2" fmla="*/ 12878 h 118055"/>
                <a:gd name="connsiteX3" fmla="*/ 1287887 w 1287887"/>
                <a:gd name="connsiteY3" fmla="*/ 12878 h 11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887" h="118055">
                  <a:moveTo>
                    <a:pt x="0" y="0"/>
                  </a:moveTo>
                  <a:cubicBezTo>
                    <a:pt x="227526" y="56881"/>
                    <a:pt x="455053" y="113763"/>
                    <a:pt x="669701" y="115909"/>
                  </a:cubicBezTo>
                  <a:cubicBezTo>
                    <a:pt x="884349" y="118055"/>
                    <a:pt x="1287887" y="12878"/>
                    <a:pt x="1287887" y="12878"/>
                  </a:cubicBezTo>
                  <a:lnTo>
                    <a:pt x="1287887" y="12878"/>
                  </a:ln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 flipV="1">
              <a:off x="1994759" y="3011912"/>
              <a:ext cx="1287736" cy="117470"/>
            </a:xfrm>
            <a:custGeom>
              <a:avLst/>
              <a:gdLst>
                <a:gd name="connsiteX0" fmla="*/ 0 w 1287887"/>
                <a:gd name="connsiteY0" fmla="*/ 0 h 118055"/>
                <a:gd name="connsiteX1" fmla="*/ 669701 w 1287887"/>
                <a:gd name="connsiteY1" fmla="*/ 115909 h 118055"/>
                <a:gd name="connsiteX2" fmla="*/ 1287887 w 1287887"/>
                <a:gd name="connsiteY2" fmla="*/ 12878 h 118055"/>
                <a:gd name="connsiteX3" fmla="*/ 1287887 w 1287887"/>
                <a:gd name="connsiteY3" fmla="*/ 12878 h 11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887" h="118055">
                  <a:moveTo>
                    <a:pt x="0" y="0"/>
                  </a:moveTo>
                  <a:cubicBezTo>
                    <a:pt x="227526" y="56881"/>
                    <a:pt x="455053" y="113763"/>
                    <a:pt x="669701" y="115909"/>
                  </a:cubicBezTo>
                  <a:cubicBezTo>
                    <a:pt x="884349" y="118055"/>
                    <a:pt x="1287887" y="12878"/>
                    <a:pt x="1287887" y="12878"/>
                  </a:cubicBezTo>
                  <a:lnTo>
                    <a:pt x="1287887" y="12878"/>
                  </a:ln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91583" y="3859602"/>
              <a:ext cx="1287736" cy="117470"/>
            </a:xfrm>
            <a:custGeom>
              <a:avLst/>
              <a:gdLst>
                <a:gd name="connsiteX0" fmla="*/ 0 w 1287887"/>
                <a:gd name="connsiteY0" fmla="*/ 0 h 118055"/>
                <a:gd name="connsiteX1" fmla="*/ 669701 w 1287887"/>
                <a:gd name="connsiteY1" fmla="*/ 115909 h 118055"/>
                <a:gd name="connsiteX2" fmla="*/ 1287887 w 1287887"/>
                <a:gd name="connsiteY2" fmla="*/ 12878 h 118055"/>
                <a:gd name="connsiteX3" fmla="*/ 1287887 w 1287887"/>
                <a:gd name="connsiteY3" fmla="*/ 12878 h 11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887" h="118055">
                  <a:moveTo>
                    <a:pt x="0" y="0"/>
                  </a:moveTo>
                  <a:cubicBezTo>
                    <a:pt x="227526" y="56881"/>
                    <a:pt x="455053" y="113763"/>
                    <a:pt x="669701" y="115909"/>
                  </a:cubicBezTo>
                  <a:cubicBezTo>
                    <a:pt x="884349" y="118055"/>
                    <a:pt x="1287887" y="12878"/>
                    <a:pt x="1287887" y="12878"/>
                  </a:cubicBezTo>
                  <a:lnTo>
                    <a:pt x="1287887" y="12878"/>
                  </a:ln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A8044-E5D8-42D9-B34D-F6D8D5D8E017}" type="slidenum">
              <a:rPr lang="en-US" altLang="en-US" smtClean="0"/>
              <a:pPr/>
              <a:t>40</a:t>
            </a:fld>
            <a:endParaRPr lang="en-US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136900" y="6416676"/>
            <a:ext cx="483446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61" name="Slide Number Placeholder 60"/>
          <p:cNvSpPr txBox="1">
            <a:spLocks noGrp="1"/>
          </p:cNvSpPr>
          <p:nvPr/>
        </p:nvSpPr>
        <p:spPr>
          <a:xfrm>
            <a:off x="9448800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84402" y="1447801"/>
            <a:ext cx="8026400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To determine </a:t>
            </a:r>
            <a:r>
              <a:rPr lang="en-US" i="1" dirty="0" err="1">
                <a:solidFill>
                  <a:schemeClr val="bg1"/>
                </a:solidFill>
              </a:rPr>
              <a:t>M</a:t>
            </a:r>
            <a:r>
              <a:rPr lang="en-US" i="1" baseline="-25000" dirty="0" err="1">
                <a:solidFill>
                  <a:schemeClr val="bg1"/>
                </a:solidFill>
              </a:rPr>
              <a:t>nt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nt</a:t>
            </a:r>
            <a:r>
              <a:rPr lang="en-US" i="1" baseline="-25000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,</a:t>
            </a:r>
            <a:r>
              <a:rPr lang="en-US" dirty="0">
                <a:solidFill>
                  <a:schemeClr val="bg1"/>
                </a:solidFill>
              </a:rPr>
              <a:t> restrain lateral movement at each story.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2184401" y="508943"/>
            <a:ext cx="5876926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Amplified First Order Analysis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2660650" y="2550318"/>
            <a:ext cx="3689350" cy="31861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1991" name="AutoShape 113"/>
          <p:cNvSpPr>
            <a:spLocks noChangeArrowheads="1"/>
          </p:cNvSpPr>
          <p:nvPr/>
        </p:nvSpPr>
        <p:spPr bwMode="auto">
          <a:xfrm>
            <a:off x="4948239" y="5081589"/>
            <a:ext cx="396875" cy="33178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1992" name="AutoShape 113"/>
          <p:cNvSpPr>
            <a:spLocks noChangeArrowheads="1"/>
          </p:cNvSpPr>
          <p:nvPr/>
        </p:nvSpPr>
        <p:spPr bwMode="auto">
          <a:xfrm>
            <a:off x="3654426" y="5080000"/>
            <a:ext cx="396875" cy="3317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1993" name="Line 8"/>
          <p:cNvSpPr>
            <a:spLocks noChangeShapeType="1"/>
          </p:cNvSpPr>
          <p:nvPr/>
        </p:nvSpPr>
        <p:spPr bwMode="auto">
          <a:xfrm>
            <a:off x="3467100" y="5429250"/>
            <a:ext cx="20764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4" name="Freeform 9"/>
          <p:cNvSpPr>
            <a:spLocks/>
          </p:cNvSpPr>
          <p:nvPr/>
        </p:nvSpPr>
        <p:spPr bwMode="auto">
          <a:xfrm>
            <a:off x="3852864" y="2957513"/>
            <a:ext cx="1290637" cy="2119312"/>
          </a:xfrm>
          <a:custGeom>
            <a:avLst/>
            <a:gdLst>
              <a:gd name="T0" fmla="*/ 0 w 813"/>
              <a:gd name="T1" fmla="*/ 2147483647 h 1335"/>
              <a:gd name="T2" fmla="*/ 0 w 813"/>
              <a:gd name="T3" fmla="*/ 0 h 1335"/>
              <a:gd name="T4" fmla="*/ 2147483647 w 813"/>
              <a:gd name="T5" fmla="*/ 0 h 1335"/>
              <a:gd name="T6" fmla="*/ 2147483647 w 813"/>
              <a:gd name="T7" fmla="*/ 2147483647 h 1335"/>
              <a:gd name="T8" fmla="*/ 0 60000 65536"/>
              <a:gd name="T9" fmla="*/ 0 60000 65536"/>
              <a:gd name="T10" fmla="*/ 0 60000 65536"/>
              <a:gd name="T11" fmla="*/ 0 60000 65536"/>
              <a:gd name="T12" fmla="*/ 0 w 813"/>
              <a:gd name="T13" fmla="*/ 0 h 1335"/>
              <a:gd name="T14" fmla="*/ 813 w 813"/>
              <a:gd name="T15" fmla="*/ 1335 h 13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3" h="1335">
                <a:moveTo>
                  <a:pt x="0" y="1332"/>
                </a:moveTo>
                <a:lnTo>
                  <a:pt x="0" y="0"/>
                </a:lnTo>
                <a:lnTo>
                  <a:pt x="813" y="0"/>
                </a:lnTo>
                <a:lnTo>
                  <a:pt x="813" y="1335"/>
                </a:lnTo>
              </a:path>
            </a:pathLst>
          </a:custGeom>
          <a:noFill/>
          <a:ln w="571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5" name="Line 10"/>
          <p:cNvSpPr>
            <a:spLocks noChangeShapeType="1"/>
          </p:cNvSpPr>
          <p:nvPr/>
        </p:nvSpPr>
        <p:spPr bwMode="auto">
          <a:xfrm>
            <a:off x="3848101" y="3614738"/>
            <a:ext cx="130016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Line 11"/>
          <p:cNvSpPr>
            <a:spLocks noChangeShapeType="1"/>
          </p:cNvSpPr>
          <p:nvPr/>
        </p:nvSpPr>
        <p:spPr bwMode="auto">
          <a:xfrm>
            <a:off x="3852863" y="4329113"/>
            <a:ext cx="1295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7" name="Line 12"/>
          <p:cNvSpPr>
            <a:spLocks noChangeShapeType="1"/>
          </p:cNvSpPr>
          <p:nvPr/>
        </p:nvSpPr>
        <p:spPr bwMode="auto">
          <a:xfrm>
            <a:off x="3509963" y="5062538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8" name="Line 13"/>
          <p:cNvSpPr>
            <a:spLocks noChangeShapeType="1"/>
          </p:cNvSpPr>
          <p:nvPr/>
        </p:nvSpPr>
        <p:spPr bwMode="auto">
          <a:xfrm>
            <a:off x="3509963" y="48291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9" name="Line 14"/>
          <p:cNvSpPr>
            <a:spLocks noChangeShapeType="1"/>
          </p:cNvSpPr>
          <p:nvPr/>
        </p:nvSpPr>
        <p:spPr bwMode="auto">
          <a:xfrm>
            <a:off x="3519488" y="46005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0" name="Line 15"/>
          <p:cNvSpPr>
            <a:spLocks noChangeShapeType="1"/>
          </p:cNvSpPr>
          <p:nvPr/>
        </p:nvSpPr>
        <p:spPr bwMode="auto">
          <a:xfrm>
            <a:off x="3505201" y="43719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1" name="Line 16"/>
          <p:cNvSpPr>
            <a:spLocks noChangeShapeType="1"/>
          </p:cNvSpPr>
          <p:nvPr/>
        </p:nvSpPr>
        <p:spPr bwMode="auto">
          <a:xfrm>
            <a:off x="3505201" y="41433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2" name="Line 17"/>
          <p:cNvSpPr>
            <a:spLocks noChangeShapeType="1"/>
          </p:cNvSpPr>
          <p:nvPr/>
        </p:nvSpPr>
        <p:spPr bwMode="auto">
          <a:xfrm>
            <a:off x="3519488" y="39147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3" name="Line 18"/>
          <p:cNvSpPr>
            <a:spLocks noChangeShapeType="1"/>
          </p:cNvSpPr>
          <p:nvPr/>
        </p:nvSpPr>
        <p:spPr bwMode="auto">
          <a:xfrm>
            <a:off x="3514726" y="36861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4" name="Line 19"/>
          <p:cNvSpPr>
            <a:spLocks noChangeShapeType="1"/>
          </p:cNvSpPr>
          <p:nvPr/>
        </p:nvSpPr>
        <p:spPr bwMode="auto">
          <a:xfrm>
            <a:off x="3505201" y="34575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5" name="Line 20"/>
          <p:cNvSpPr>
            <a:spLocks noChangeShapeType="1"/>
          </p:cNvSpPr>
          <p:nvPr/>
        </p:nvSpPr>
        <p:spPr bwMode="auto">
          <a:xfrm>
            <a:off x="3505201" y="32289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6" name="Line 21"/>
          <p:cNvSpPr>
            <a:spLocks noChangeShapeType="1"/>
          </p:cNvSpPr>
          <p:nvPr/>
        </p:nvSpPr>
        <p:spPr bwMode="auto">
          <a:xfrm>
            <a:off x="3509963" y="2995613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7" name="Line 22"/>
          <p:cNvSpPr>
            <a:spLocks noChangeShapeType="1"/>
          </p:cNvSpPr>
          <p:nvPr/>
        </p:nvSpPr>
        <p:spPr bwMode="auto">
          <a:xfrm>
            <a:off x="3914775" y="26289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8" name="Line 23"/>
          <p:cNvSpPr>
            <a:spLocks noChangeShapeType="1"/>
          </p:cNvSpPr>
          <p:nvPr/>
        </p:nvSpPr>
        <p:spPr bwMode="auto">
          <a:xfrm>
            <a:off x="4491038" y="26289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9" name="Line 24"/>
          <p:cNvSpPr>
            <a:spLocks noChangeShapeType="1"/>
          </p:cNvSpPr>
          <p:nvPr/>
        </p:nvSpPr>
        <p:spPr bwMode="auto">
          <a:xfrm>
            <a:off x="5067300" y="26384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0" name="Line 25"/>
          <p:cNvSpPr>
            <a:spLocks noChangeShapeType="1"/>
          </p:cNvSpPr>
          <p:nvPr/>
        </p:nvSpPr>
        <p:spPr bwMode="auto">
          <a:xfrm>
            <a:off x="4200525" y="26336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1" name="Line 26"/>
          <p:cNvSpPr>
            <a:spLocks noChangeShapeType="1"/>
          </p:cNvSpPr>
          <p:nvPr/>
        </p:nvSpPr>
        <p:spPr bwMode="auto">
          <a:xfrm>
            <a:off x="4772025" y="26336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2" name="Line 27"/>
          <p:cNvSpPr>
            <a:spLocks noChangeShapeType="1"/>
          </p:cNvSpPr>
          <p:nvPr/>
        </p:nvSpPr>
        <p:spPr bwMode="auto">
          <a:xfrm>
            <a:off x="3929063" y="32813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3" name="Line 28"/>
          <p:cNvSpPr>
            <a:spLocks noChangeShapeType="1"/>
          </p:cNvSpPr>
          <p:nvPr/>
        </p:nvSpPr>
        <p:spPr bwMode="auto">
          <a:xfrm>
            <a:off x="4505325" y="32813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4" name="Line 29"/>
          <p:cNvSpPr>
            <a:spLocks noChangeShapeType="1"/>
          </p:cNvSpPr>
          <p:nvPr/>
        </p:nvSpPr>
        <p:spPr bwMode="auto">
          <a:xfrm>
            <a:off x="5067300" y="329088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5" name="Line 30"/>
          <p:cNvSpPr>
            <a:spLocks noChangeShapeType="1"/>
          </p:cNvSpPr>
          <p:nvPr/>
        </p:nvSpPr>
        <p:spPr bwMode="auto">
          <a:xfrm>
            <a:off x="4214813" y="32861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6" name="Line 31"/>
          <p:cNvSpPr>
            <a:spLocks noChangeShapeType="1"/>
          </p:cNvSpPr>
          <p:nvPr/>
        </p:nvSpPr>
        <p:spPr bwMode="auto">
          <a:xfrm>
            <a:off x="4786313" y="32861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7" name="Line 32"/>
          <p:cNvSpPr>
            <a:spLocks noChangeShapeType="1"/>
          </p:cNvSpPr>
          <p:nvPr/>
        </p:nvSpPr>
        <p:spPr bwMode="auto">
          <a:xfrm>
            <a:off x="3924300" y="399573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8" name="Line 33"/>
          <p:cNvSpPr>
            <a:spLocks noChangeShapeType="1"/>
          </p:cNvSpPr>
          <p:nvPr/>
        </p:nvSpPr>
        <p:spPr bwMode="auto">
          <a:xfrm>
            <a:off x="4500563" y="399573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9" name="Line 34"/>
          <p:cNvSpPr>
            <a:spLocks noChangeShapeType="1"/>
          </p:cNvSpPr>
          <p:nvPr/>
        </p:nvSpPr>
        <p:spPr bwMode="auto">
          <a:xfrm>
            <a:off x="5067300" y="399097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20" name="Line 35"/>
          <p:cNvSpPr>
            <a:spLocks noChangeShapeType="1"/>
          </p:cNvSpPr>
          <p:nvPr/>
        </p:nvSpPr>
        <p:spPr bwMode="auto">
          <a:xfrm>
            <a:off x="4210050" y="40005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21" name="Line 36"/>
          <p:cNvSpPr>
            <a:spLocks noChangeShapeType="1"/>
          </p:cNvSpPr>
          <p:nvPr/>
        </p:nvSpPr>
        <p:spPr bwMode="auto">
          <a:xfrm>
            <a:off x="4781550" y="40005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22" name="AutoShape 113"/>
          <p:cNvSpPr>
            <a:spLocks noChangeArrowheads="1"/>
          </p:cNvSpPr>
          <p:nvPr/>
        </p:nvSpPr>
        <p:spPr bwMode="auto">
          <a:xfrm rot="-5400000">
            <a:off x="5131595" y="4234657"/>
            <a:ext cx="242887" cy="203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2023" name="AutoShape 113"/>
          <p:cNvSpPr>
            <a:spLocks noChangeArrowheads="1"/>
          </p:cNvSpPr>
          <p:nvPr/>
        </p:nvSpPr>
        <p:spPr bwMode="auto">
          <a:xfrm rot="-5400000">
            <a:off x="5142706" y="2867819"/>
            <a:ext cx="242888" cy="203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2024" name="AutoShape 113"/>
          <p:cNvSpPr>
            <a:spLocks noChangeArrowheads="1"/>
          </p:cNvSpPr>
          <p:nvPr/>
        </p:nvSpPr>
        <p:spPr bwMode="auto">
          <a:xfrm rot="-5400000">
            <a:off x="5140325" y="3495675"/>
            <a:ext cx="242888" cy="2047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2025" name="Line 40"/>
          <p:cNvSpPr>
            <a:spLocks noChangeShapeType="1"/>
          </p:cNvSpPr>
          <p:nvPr/>
        </p:nvSpPr>
        <p:spPr bwMode="auto">
          <a:xfrm>
            <a:off x="5372100" y="2714626"/>
            <a:ext cx="0" cy="194786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2026" name="Group 84"/>
          <p:cNvGrpSpPr>
            <a:grpSpLocks/>
          </p:cNvGrpSpPr>
          <p:nvPr/>
        </p:nvGrpSpPr>
        <p:grpSpPr bwMode="auto">
          <a:xfrm>
            <a:off x="3756026" y="2908300"/>
            <a:ext cx="1470025" cy="2127250"/>
            <a:chOff x="1850265" y="2470597"/>
            <a:chExt cx="1470338" cy="2127161"/>
          </a:xfrm>
        </p:grpSpPr>
        <p:sp>
          <p:nvSpPr>
            <p:cNvPr id="3" name="Freeform 79"/>
            <p:cNvSpPr/>
            <p:nvPr/>
          </p:nvSpPr>
          <p:spPr>
            <a:xfrm>
              <a:off x="1850265" y="2511870"/>
              <a:ext cx="209595" cy="2085888"/>
            </a:xfrm>
            <a:custGeom>
              <a:avLst/>
              <a:gdLst>
                <a:gd name="connsiteX0" fmla="*/ 94445 w 210355"/>
                <a:gd name="connsiteY0" fmla="*/ 2086378 h 2086378"/>
                <a:gd name="connsiteX1" fmla="*/ 4293 w 210355"/>
                <a:gd name="connsiteY1" fmla="*/ 1674254 h 2086378"/>
                <a:gd name="connsiteX2" fmla="*/ 120203 w 210355"/>
                <a:gd name="connsiteY2" fmla="*/ 1365161 h 2086378"/>
                <a:gd name="connsiteX3" fmla="*/ 210355 w 210355"/>
                <a:gd name="connsiteY3" fmla="*/ 927279 h 2086378"/>
                <a:gd name="connsiteX4" fmla="*/ 120203 w 210355"/>
                <a:gd name="connsiteY4" fmla="*/ 618186 h 2086378"/>
                <a:gd name="connsiteX5" fmla="*/ 17172 w 210355"/>
                <a:gd name="connsiteY5" fmla="*/ 206062 h 2086378"/>
                <a:gd name="connsiteX6" fmla="*/ 120203 w 210355"/>
                <a:gd name="connsiteY6" fmla="*/ 0 h 208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355" h="2086378">
                  <a:moveTo>
                    <a:pt x="94445" y="2086378"/>
                  </a:moveTo>
                  <a:cubicBezTo>
                    <a:pt x="47222" y="1940417"/>
                    <a:pt x="0" y="1794457"/>
                    <a:pt x="4293" y="1674254"/>
                  </a:cubicBezTo>
                  <a:cubicBezTo>
                    <a:pt x="8586" y="1554051"/>
                    <a:pt x="85859" y="1489657"/>
                    <a:pt x="120203" y="1365161"/>
                  </a:cubicBezTo>
                  <a:cubicBezTo>
                    <a:pt x="154547" y="1240665"/>
                    <a:pt x="210355" y="1051775"/>
                    <a:pt x="210355" y="927279"/>
                  </a:cubicBezTo>
                  <a:cubicBezTo>
                    <a:pt x="210355" y="802783"/>
                    <a:pt x="152400" y="738389"/>
                    <a:pt x="120203" y="618186"/>
                  </a:cubicBezTo>
                  <a:cubicBezTo>
                    <a:pt x="88006" y="497983"/>
                    <a:pt x="17172" y="309093"/>
                    <a:pt x="17172" y="206062"/>
                  </a:cubicBezTo>
                  <a:cubicBezTo>
                    <a:pt x="17172" y="103031"/>
                    <a:pt x="68687" y="51515"/>
                    <a:pt x="120203" y="0"/>
                  </a:cubicBez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 flipH="1">
              <a:off x="3111008" y="2470597"/>
              <a:ext cx="209595" cy="2085888"/>
            </a:xfrm>
            <a:custGeom>
              <a:avLst/>
              <a:gdLst>
                <a:gd name="connsiteX0" fmla="*/ 94445 w 210355"/>
                <a:gd name="connsiteY0" fmla="*/ 2086378 h 2086378"/>
                <a:gd name="connsiteX1" fmla="*/ 4293 w 210355"/>
                <a:gd name="connsiteY1" fmla="*/ 1674254 h 2086378"/>
                <a:gd name="connsiteX2" fmla="*/ 120203 w 210355"/>
                <a:gd name="connsiteY2" fmla="*/ 1365161 h 2086378"/>
                <a:gd name="connsiteX3" fmla="*/ 210355 w 210355"/>
                <a:gd name="connsiteY3" fmla="*/ 927279 h 2086378"/>
                <a:gd name="connsiteX4" fmla="*/ 120203 w 210355"/>
                <a:gd name="connsiteY4" fmla="*/ 618186 h 2086378"/>
                <a:gd name="connsiteX5" fmla="*/ 17172 w 210355"/>
                <a:gd name="connsiteY5" fmla="*/ 206062 h 2086378"/>
                <a:gd name="connsiteX6" fmla="*/ 120203 w 210355"/>
                <a:gd name="connsiteY6" fmla="*/ 0 h 208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355" h="2086378">
                  <a:moveTo>
                    <a:pt x="94445" y="2086378"/>
                  </a:moveTo>
                  <a:cubicBezTo>
                    <a:pt x="47222" y="1940417"/>
                    <a:pt x="0" y="1794457"/>
                    <a:pt x="4293" y="1674254"/>
                  </a:cubicBezTo>
                  <a:cubicBezTo>
                    <a:pt x="8586" y="1554051"/>
                    <a:pt x="85859" y="1489657"/>
                    <a:pt x="120203" y="1365161"/>
                  </a:cubicBezTo>
                  <a:cubicBezTo>
                    <a:pt x="154547" y="1240665"/>
                    <a:pt x="210355" y="1051775"/>
                    <a:pt x="210355" y="927279"/>
                  </a:cubicBezTo>
                  <a:cubicBezTo>
                    <a:pt x="210355" y="802783"/>
                    <a:pt x="152400" y="738389"/>
                    <a:pt x="120203" y="618186"/>
                  </a:cubicBezTo>
                  <a:cubicBezTo>
                    <a:pt x="88006" y="497983"/>
                    <a:pt x="17172" y="309093"/>
                    <a:pt x="17172" y="206062"/>
                  </a:cubicBezTo>
                  <a:cubicBezTo>
                    <a:pt x="17172" y="103031"/>
                    <a:pt x="68687" y="51515"/>
                    <a:pt x="120203" y="0"/>
                  </a:cubicBez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43948" y="2484884"/>
              <a:ext cx="1289324" cy="119057"/>
            </a:xfrm>
            <a:custGeom>
              <a:avLst/>
              <a:gdLst>
                <a:gd name="connsiteX0" fmla="*/ 0 w 1287887"/>
                <a:gd name="connsiteY0" fmla="*/ 0 h 118055"/>
                <a:gd name="connsiteX1" fmla="*/ 669701 w 1287887"/>
                <a:gd name="connsiteY1" fmla="*/ 115909 h 118055"/>
                <a:gd name="connsiteX2" fmla="*/ 1287887 w 1287887"/>
                <a:gd name="connsiteY2" fmla="*/ 12878 h 118055"/>
                <a:gd name="connsiteX3" fmla="*/ 1287887 w 1287887"/>
                <a:gd name="connsiteY3" fmla="*/ 12878 h 11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887" h="118055">
                  <a:moveTo>
                    <a:pt x="0" y="0"/>
                  </a:moveTo>
                  <a:cubicBezTo>
                    <a:pt x="227526" y="56881"/>
                    <a:pt x="455053" y="113763"/>
                    <a:pt x="669701" y="115909"/>
                  </a:cubicBezTo>
                  <a:cubicBezTo>
                    <a:pt x="884349" y="118055"/>
                    <a:pt x="1287887" y="12878"/>
                    <a:pt x="1287887" y="12878"/>
                  </a:cubicBezTo>
                  <a:lnTo>
                    <a:pt x="1287887" y="12878"/>
                  </a:ln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 flipV="1">
              <a:off x="1994759" y="3011912"/>
              <a:ext cx="1287736" cy="117470"/>
            </a:xfrm>
            <a:custGeom>
              <a:avLst/>
              <a:gdLst>
                <a:gd name="connsiteX0" fmla="*/ 0 w 1287887"/>
                <a:gd name="connsiteY0" fmla="*/ 0 h 118055"/>
                <a:gd name="connsiteX1" fmla="*/ 669701 w 1287887"/>
                <a:gd name="connsiteY1" fmla="*/ 115909 h 118055"/>
                <a:gd name="connsiteX2" fmla="*/ 1287887 w 1287887"/>
                <a:gd name="connsiteY2" fmla="*/ 12878 h 118055"/>
                <a:gd name="connsiteX3" fmla="*/ 1287887 w 1287887"/>
                <a:gd name="connsiteY3" fmla="*/ 12878 h 11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887" h="118055">
                  <a:moveTo>
                    <a:pt x="0" y="0"/>
                  </a:moveTo>
                  <a:cubicBezTo>
                    <a:pt x="227526" y="56881"/>
                    <a:pt x="455053" y="113763"/>
                    <a:pt x="669701" y="115909"/>
                  </a:cubicBezTo>
                  <a:cubicBezTo>
                    <a:pt x="884349" y="118055"/>
                    <a:pt x="1287887" y="12878"/>
                    <a:pt x="1287887" y="12878"/>
                  </a:cubicBezTo>
                  <a:lnTo>
                    <a:pt x="1287887" y="12878"/>
                  </a:ln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91583" y="3859602"/>
              <a:ext cx="1287736" cy="117470"/>
            </a:xfrm>
            <a:custGeom>
              <a:avLst/>
              <a:gdLst>
                <a:gd name="connsiteX0" fmla="*/ 0 w 1287887"/>
                <a:gd name="connsiteY0" fmla="*/ 0 h 118055"/>
                <a:gd name="connsiteX1" fmla="*/ 669701 w 1287887"/>
                <a:gd name="connsiteY1" fmla="*/ 115909 h 118055"/>
                <a:gd name="connsiteX2" fmla="*/ 1287887 w 1287887"/>
                <a:gd name="connsiteY2" fmla="*/ 12878 h 118055"/>
                <a:gd name="connsiteX3" fmla="*/ 1287887 w 1287887"/>
                <a:gd name="connsiteY3" fmla="*/ 12878 h 11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887" h="118055">
                  <a:moveTo>
                    <a:pt x="0" y="0"/>
                  </a:moveTo>
                  <a:cubicBezTo>
                    <a:pt x="227526" y="56881"/>
                    <a:pt x="455053" y="113763"/>
                    <a:pt x="669701" y="115909"/>
                  </a:cubicBezTo>
                  <a:cubicBezTo>
                    <a:pt x="884349" y="118055"/>
                    <a:pt x="1287887" y="12878"/>
                    <a:pt x="1287887" y="12878"/>
                  </a:cubicBezTo>
                  <a:lnTo>
                    <a:pt x="1287887" y="12878"/>
                  </a:ln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6654799" y="2550318"/>
            <a:ext cx="3517900" cy="15906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Resulting reactions at each story are required to resist the lateral translation of the structure.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A8044-E5D8-42D9-B34D-F6D8D5D8E017}" type="slidenum">
              <a:rPr lang="en-US" altLang="en-US" smtClean="0"/>
              <a:pPr/>
              <a:t>41</a:t>
            </a:fld>
            <a:endParaRPr lang="en-US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370793" y="6407151"/>
            <a:ext cx="46905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26734" y="1447801"/>
            <a:ext cx="7984068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To determine </a:t>
            </a:r>
            <a:r>
              <a:rPr lang="en-US" i="1" dirty="0" err="1">
                <a:solidFill>
                  <a:schemeClr val="bg1"/>
                </a:solidFill>
              </a:rPr>
              <a:t>M</a:t>
            </a:r>
            <a:r>
              <a:rPr lang="en-US" i="1" baseline="-25000" dirty="0" err="1">
                <a:solidFill>
                  <a:schemeClr val="bg1"/>
                </a:solidFill>
              </a:rPr>
              <a:t>nt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i="1" dirty="0" err="1">
                <a:solidFill>
                  <a:schemeClr val="bg1"/>
                </a:solidFill>
              </a:rPr>
              <a:t>P</a:t>
            </a:r>
            <a:r>
              <a:rPr lang="en-US" i="1" baseline="-25000" dirty="0" err="1">
                <a:solidFill>
                  <a:schemeClr val="bg1"/>
                </a:solidFill>
              </a:rPr>
              <a:t>nt</a:t>
            </a:r>
            <a:r>
              <a:rPr lang="en-US" i="1" baseline="-25000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,</a:t>
            </a:r>
            <a:r>
              <a:rPr lang="en-US" dirty="0">
                <a:solidFill>
                  <a:schemeClr val="bg1"/>
                </a:solidFill>
              </a:rPr>
              <a:t> restrain lateral movement at each story.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2226733" y="508943"/>
            <a:ext cx="5834593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Amplified First Order Analysis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2696370" y="2494757"/>
            <a:ext cx="3689350" cy="31861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3015" name="AutoShape 113"/>
          <p:cNvSpPr>
            <a:spLocks noChangeArrowheads="1"/>
          </p:cNvSpPr>
          <p:nvPr/>
        </p:nvSpPr>
        <p:spPr bwMode="auto">
          <a:xfrm>
            <a:off x="4948239" y="5081589"/>
            <a:ext cx="396875" cy="33178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3016" name="AutoShape 113"/>
          <p:cNvSpPr>
            <a:spLocks noChangeArrowheads="1"/>
          </p:cNvSpPr>
          <p:nvPr/>
        </p:nvSpPr>
        <p:spPr bwMode="auto">
          <a:xfrm>
            <a:off x="3654426" y="5080000"/>
            <a:ext cx="396875" cy="3317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3017" name="Line 8"/>
          <p:cNvSpPr>
            <a:spLocks noChangeShapeType="1"/>
          </p:cNvSpPr>
          <p:nvPr/>
        </p:nvSpPr>
        <p:spPr bwMode="auto">
          <a:xfrm>
            <a:off x="3467100" y="5429250"/>
            <a:ext cx="20764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8" name="Freeform 9"/>
          <p:cNvSpPr>
            <a:spLocks/>
          </p:cNvSpPr>
          <p:nvPr/>
        </p:nvSpPr>
        <p:spPr bwMode="auto">
          <a:xfrm>
            <a:off x="3852864" y="2957513"/>
            <a:ext cx="1290637" cy="2119312"/>
          </a:xfrm>
          <a:custGeom>
            <a:avLst/>
            <a:gdLst>
              <a:gd name="T0" fmla="*/ 0 w 813"/>
              <a:gd name="T1" fmla="*/ 2147483647 h 1335"/>
              <a:gd name="T2" fmla="*/ 0 w 813"/>
              <a:gd name="T3" fmla="*/ 0 h 1335"/>
              <a:gd name="T4" fmla="*/ 2147483647 w 813"/>
              <a:gd name="T5" fmla="*/ 0 h 1335"/>
              <a:gd name="T6" fmla="*/ 2147483647 w 813"/>
              <a:gd name="T7" fmla="*/ 2147483647 h 1335"/>
              <a:gd name="T8" fmla="*/ 0 60000 65536"/>
              <a:gd name="T9" fmla="*/ 0 60000 65536"/>
              <a:gd name="T10" fmla="*/ 0 60000 65536"/>
              <a:gd name="T11" fmla="*/ 0 60000 65536"/>
              <a:gd name="T12" fmla="*/ 0 w 813"/>
              <a:gd name="T13" fmla="*/ 0 h 1335"/>
              <a:gd name="T14" fmla="*/ 813 w 813"/>
              <a:gd name="T15" fmla="*/ 1335 h 13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3" h="1335">
                <a:moveTo>
                  <a:pt x="0" y="1332"/>
                </a:moveTo>
                <a:lnTo>
                  <a:pt x="0" y="0"/>
                </a:lnTo>
                <a:lnTo>
                  <a:pt x="813" y="0"/>
                </a:lnTo>
                <a:lnTo>
                  <a:pt x="813" y="1335"/>
                </a:lnTo>
              </a:path>
            </a:pathLst>
          </a:custGeom>
          <a:noFill/>
          <a:ln w="571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9" name="Line 10"/>
          <p:cNvSpPr>
            <a:spLocks noChangeShapeType="1"/>
          </p:cNvSpPr>
          <p:nvPr/>
        </p:nvSpPr>
        <p:spPr bwMode="auto">
          <a:xfrm>
            <a:off x="3848101" y="3614738"/>
            <a:ext cx="130016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20" name="Line 11"/>
          <p:cNvSpPr>
            <a:spLocks noChangeShapeType="1"/>
          </p:cNvSpPr>
          <p:nvPr/>
        </p:nvSpPr>
        <p:spPr bwMode="auto">
          <a:xfrm>
            <a:off x="3852863" y="4329113"/>
            <a:ext cx="1295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21" name="Line 12"/>
          <p:cNvSpPr>
            <a:spLocks noChangeShapeType="1"/>
          </p:cNvSpPr>
          <p:nvPr/>
        </p:nvSpPr>
        <p:spPr bwMode="auto">
          <a:xfrm>
            <a:off x="3509963" y="5062538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22" name="Line 13"/>
          <p:cNvSpPr>
            <a:spLocks noChangeShapeType="1"/>
          </p:cNvSpPr>
          <p:nvPr/>
        </p:nvSpPr>
        <p:spPr bwMode="auto">
          <a:xfrm>
            <a:off x="3509963" y="48291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23" name="Line 14"/>
          <p:cNvSpPr>
            <a:spLocks noChangeShapeType="1"/>
          </p:cNvSpPr>
          <p:nvPr/>
        </p:nvSpPr>
        <p:spPr bwMode="auto">
          <a:xfrm>
            <a:off x="3519488" y="46005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24" name="Line 15"/>
          <p:cNvSpPr>
            <a:spLocks noChangeShapeType="1"/>
          </p:cNvSpPr>
          <p:nvPr/>
        </p:nvSpPr>
        <p:spPr bwMode="auto">
          <a:xfrm>
            <a:off x="3505201" y="43719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25" name="Line 16"/>
          <p:cNvSpPr>
            <a:spLocks noChangeShapeType="1"/>
          </p:cNvSpPr>
          <p:nvPr/>
        </p:nvSpPr>
        <p:spPr bwMode="auto">
          <a:xfrm>
            <a:off x="3505201" y="41433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26" name="Line 17"/>
          <p:cNvSpPr>
            <a:spLocks noChangeShapeType="1"/>
          </p:cNvSpPr>
          <p:nvPr/>
        </p:nvSpPr>
        <p:spPr bwMode="auto">
          <a:xfrm>
            <a:off x="3519488" y="3914775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27" name="Line 18"/>
          <p:cNvSpPr>
            <a:spLocks noChangeShapeType="1"/>
          </p:cNvSpPr>
          <p:nvPr/>
        </p:nvSpPr>
        <p:spPr bwMode="auto">
          <a:xfrm>
            <a:off x="3514726" y="36861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28" name="Line 19"/>
          <p:cNvSpPr>
            <a:spLocks noChangeShapeType="1"/>
          </p:cNvSpPr>
          <p:nvPr/>
        </p:nvSpPr>
        <p:spPr bwMode="auto">
          <a:xfrm>
            <a:off x="3505201" y="34575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29" name="Line 20"/>
          <p:cNvSpPr>
            <a:spLocks noChangeShapeType="1"/>
          </p:cNvSpPr>
          <p:nvPr/>
        </p:nvSpPr>
        <p:spPr bwMode="auto">
          <a:xfrm>
            <a:off x="3505201" y="3228975"/>
            <a:ext cx="34766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0" name="Line 21"/>
          <p:cNvSpPr>
            <a:spLocks noChangeShapeType="1"/>
          </p:cNvSpPr>
          <p:nvPr/>
        </p:nvSpPr>
        <p:spPr bwMode="auto">
          <a:xfrm>
            <a:off x="3509963" y="2995613"/>
            <a:ext cx="34766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1" name="Line 22"/>
          <p:cNvSpPr>
            <a:spLocks noChangeShapeType="1"/>
          </p:cNvSpPr>
          <p:nvPr/>
        </p:nvSpPr>
        <p:spPr bwMode="auto">
          <a:xfrm>
            <a:off x="3914775" y="26289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2" name="Line 23"/>
          <p:cNvSpPr>
            <a:spLocks noChangeShapeType="1"/>
          </p:cNvSpPr>
          <p:nvPr/>
        </p:nvSpPr>
        <p:spPr bwMode="auto">
          <a:xfrm>
            <a:off x="4491038" y="26289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3" name="Line 24"/>
          <p:cNvSpPr>
            <a:spLocks noChangeShapeType="1"/>
          </p:cNvSpPr>
          <p:nvPr/>
        </p:nvSpPr>
        <p:spPr bwMode="auto">
          <a:xfrm>
            <a:off x="5067300" y="26384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4" name="Line 25"/>
          <p:cNvSpPr>
            <a:spLocks noChangeShapeType="1"/>
          </p:cNvSpPr>
          <p:nvPr/>
        </p:nvSpPr>
        <p:spPr bwMode="auto">
          <a:xfrm>
            <a:off x="4200525" y="26336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5" name="Line 26"/>
          <p:cNvSpPr>
            <a:spLocks noChangeShapeType="1"/>
          </p:cNvSpPr>
          <p:nvPr/>
        </p:nvSpPr>
        <p:spPr bwMode="auto">
          <a:xfrm>
            <a:off x="4772025" y="26336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6" name="Line 27"/>
          <p:cNvSpPr>
            <a:spLocks noChangeShapeType="1"/>
          </p:cNvSpPr>
          <p:nvPr/>
        </p:nvSpPr>
        <p:spPr bwMode="auto">
          <a:xfrm>
            <a:off x="3929063" y="32813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7" name="Line 28"/>
          <p:cNvSpPr>
            <a:spLocks noChangeShapeType="1"/>
          </p:cNvSpPr>
          <p:nvPr/>
        </p:nvSpPr>
        <p:spPr bwMode="auto">
          <a:xfrm>
            <a:off x="4505325" y="3281364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8" name="Line 29"/>
          <p:cNvSpPr>
            <a:spLocks noChangeShapeType="1"/>
          </p:cNvSpPr>
          <p:nvPr/>
        </p:nvSpPr>
        <p:spPr bwMode="auto">
          <a:xfrm>
            <a:off x="5067300" y="329088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9" name="Line 30"/>
          <p:cNvSpPr>
            <a:spLocks noChangeShapeType="1"/>
          </p:cNvSpPr>
          <p:nvPr/>
        </p:nvSpPr>
        <p:spPr bwMode="auto">
          <a:xfrm>
            <a:off x="4214813" y="32861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0" name="Line 31"/>
          <p:cNvSpPr>
            <a:spLocks noChangeShapeType="1"/>
          </p:cNvSpPr>
          <p:nvPr/>
        </p:nvSpPr>
        <p:spPr bwMode="auto">
          <a:xfrm>
            <a:off x="4786313" y="328612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1" name="Line 32"/>
          <p:cNvSpPr>
            <a:spLocks noChangeShapeType="1"/>
          </p:cNvSpPr>
          <p:nvPr/>
        </p:nvSpPr>
        <p:spPr bwMode="auto">
          <a:xfrm>
            <a:off x="3924300" y="399573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2" name="Line 33"/>
          <p:cNvSpPr>
            <a:spLocks noChangeShapeType="1"/>
          </p:cNvSpPr>
          <p:nvPr/>
        </p:nvSpPr>
        <p:spPr bwMode="auto">
          <a:xfrm>
            <a:off x="4500563" y="3995739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3" name="Line 34"/>
          <p:cNvSpPr>
            <a:spLocks noChangeShapeType="1"/>
          </p:cNvSpPr>
          <p:nvPr/>
        </p:nvSpPr>
        <p:spPr bwMode="auto">
          <a:xfrm>
            <a:off x="5067300" y="3990976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4" name="Line 35"/>
          <p:cNvSpPr>
            <a:spLocks noChangeShapeType="1"/>
          </p:cNvSpPr>
          <p:nvPr/>
        </p:nvSpPr>
        <p:spPr bwMode="auto">
          <a:xfrm>
            <a:off x="4210050" y="40005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5" name="Line 36"/>
          <p:cNvSpPr>
            <a:spLocks noChangeShapeType="1"/>
          </p:cNvSpPr>
          <p:nvPr/>
        </p:nvSpPr>
        <p:spPr bwMode="auto">
          <a:xfrm>
            <a:off x="4781550" y="4000501"/>
            <a:ext cx="0" cy="3143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6" name="AutoShape 113"/>
          <p:cNvSpPr>
            <a:spLocks noChangeArrowheads="1"/>
          </p:cNvSpPr>
          <p:nvPr/>
        </p:nvSpPr>
        <p:spPr bwMode="auto">
          <a:xfrm rot="-5400000">
            <a:off x="5131595" y="4234657"/>
            <a:ext cx="242887" cy="203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3047" name="AutoShape 113"/>
          <p:cNvSpPr>
            <a:spLocks noChangeArrowheads="1"/>
          </p:cNvSpPr>
          <p:nvPr/>
        </p:nvSpPr>
        <p:spPr bwMode="auto">
          <a:xfrm rot="-5400000">
            <a:off x="5142706" y="2867819"/>
            <a:ext cx="242888" cy="203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3048" name="AutoShape 113"/>
          <p:cNvSpPr>
            <a:spLocks noChangeArrowheads="1"/>
          </p:cNvSpPr>
          <p:nvPr/>
        </p:nvSpPr>
        <p:spPr bwMode="auto">
          <a:xfrm rot="-5400000">
            <a:off x="5140325" y="3495675"/>
            <a:ext cx="242888" cy="2047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3049" name="Line 40"/>
          <p:cNvSpPr>
            <a:spLocks noChangeShapeType="1"/>
          </p:cNvSpPr>
          <p:nvPr/>
        </p:nvSpPr>
        <p:spPr bwMode="auto">
          <a:xfrm>
            <a:off x="5372100" y="2714626"/>
            <a:ext cx="0" cy="194786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3050" name="Group 84"/>
          <p:cNvGrpSpPr>
            <a:grpSpLocks/>
          </p:cNvGrpSpPr>
          <p:nvPr/>
        </p:nvGrpSpPr>
        <p:grpSpPr bwMode="auto">
          <a:xfrm>
            <a:off x="3756026" y="2908300"/>
            <a:ext cx="1470025" cy="2127250"/>
            <a:chOff x="1850265" y="2470597"/>
            <a:chExt cx="1470338" cy="2127161"/>
          </a:xfrm>
        </p:grpSpPr>
        <p:sp>
          <p:nvSpPr>
            <p:cNvPr id="3" name="Freeform 79"/>
            <p:cNvSpPr/>
            <p:nvPr/>
          </p:nvSpPr>
          <p:spPr>
            <a:xfrm>
              <a:off x="1850265" y="2511870"/>
              <a:ext cx="209595" cy="2085888"/>
            </a:xfrm>
            <a:custGeom>
              <a:avLst/>
              <a:gdLst>
                <a:gd name="connsiteX0" fmla="*/ 94445 w 210355"/>
                <a:gd name="connsiteY0" fmla="*/ 2086378 h 2086378"/>
                <a:gd name="connsiteX1" fmla="*/ 4293 w 210355"/>
                <a:gd name="connsiteY1" fmla="*/ 1674254 h 2086378"/>
                <a:gd name="connsiteX2" fmla="*/ 120203 w 210355"/>
                <a:gd name="connsiteY2" fmla="*/ 1365161 h 2086378"/>
                <a:gd name="connsiteX3" fmla="*/ 210355 w 210355"/>
                <a:gd name="connsiteY3" fmla="*/ 927279 h 2086378"/>
                <a:gd name="connsiteX4" fmla="*/ 120203 w 210355"/>
                <a:gd name="connsiteY4" fmla="*/ 618186 h 2086378"/>
                <a:gd name="connsiteX5" fmla="*/ 17172 w 210355"/>
                <a:gd name="connsiteY5" fmla="*/ 206062 h 2086378"/>
                <a:gd name="connsiteX6" fmla="*/ 120203 w 210355"/>
                <a:gd name="connsiteY6" fmla="*/ 0 h 208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355" h="2086378">
                  <a:moveTo>
                    <a:pt x="94445" y="2086378"/>
                  </a:moveTo>
                  <a:cubicBezTo>
                    <a:pt x="47222" y="1940417"/>
                    <a:pt x="0" y="1794457"/>
                    <a:pt x="4293" y="1674254"/>
                  </a:cubicBezTo>
                  <a:cubicBezTo>
                    <a:pt x="8586" y="1554051"/>
                    <a:pt x="85859" y="1489657"/>
                    <a:pt x="120203" y="1365161"/>
                  </a:cubicBezTo>
                  <a:cubicBezTo>
                    <a:pt x="154547" y="1240665"/>
                    <a:pt x="210355" y="1051775"/>
                    <a:pt x="210355" y="927279"/>
                  </a:cubicBezTo>
                  <a:cubicBezTo>
                    <a:pt x="210355" y="802783"/>
                    <a:pt x="152400" y="738389"/>
                    <a:pt x="120203" y="618186"/>
                  </a:cubicBezTo>
                  <a:cubicBezTo>
                    <a:pt x="88006" y="497983"/>
                    <a:pt x="17172" y="309093"/>
                    <a:pt x="17172" y="206062"/>
                  </a:cubicBezTo>
                  <a:cubicBezTo>
                    <a:pt x="17172" y="103031"/>
                    <a:pt x="68687" y="51515"/>
                    <a:pt x="120203" y="0"/>
                  </a:cubicBez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 flipH="1">
              <a:off x="3111008" y="2470597"/>
              <a:ext cx="209595" cy="2085888"/>
            </a:xfrm>
            <a:custGeom>
              <a:avLst/>
              <a:gdLst>
                <a:gd name="connsiteX0" fmla="*/ 94445 w 210355"/>
                <a:gd name="connsiteY0" fmla="*/ 2086378 h 2086378"/>
                <a:gd name="connsiteX1" fmla="*/ 4293 w 210355"/>
                <a:gd name="connsiteY1" fmla="*/ 1674254 h 2086378"/>
                <a:gd name="connsiteX2" fmla="*/ 120203 w 210355"/>
                <a:gd name="connsiteY2" fmla="*/ 1365161 h 2086378"/>
                <a:gd name="connsiteX3" fmla="*/ 210355 w 210355"/>
                <a:gd name="connsiteY3" fmla="*/ 927279 h 2086378"/>
                <a:gd name="connsiteX4" fmla="*/ 120203 w 210355"/>
                <a:gd name="connsiteY4" fmla="*/ 618186 h 2086378"/>
                <a:gd name="connsiteX5" fmla="*/ 17172 w 210355"/>
                <a:gd name="connsiteY5" fmla="*/ 206062 h 2086378"/>
                <a:gd name="connsiteX6" fmla="*/ 120203 w 210355"/>
                <a:gd name="connsiteY6" fmla="*/ 0 h 208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355" h="2086378">
                  <a:moveTo>
                    <a:pt x="94445" y="2086378"/>
                  </a:moveTo>
                  <a:cubicBezTo>
                    <a:pt x="47222" y="1940417"/>
                    <a:pt x="0" y="1794457"/>
                    <a:pt x="4293" y="1674254"/>
                  </a:cubicBezTo>
                  <a:cubicBezTo>
                    <a:pt x="8586" y="1554051"/>
                    <a:pt x="85859" y="1489657"/>
                    <a:pt x="120203" y="1365161"/>
                  </a:cubicBezTo>
                  <a:cubicBezTo>
                    <a:pt x="154547" y="1240665"/>
                    <a:pt x="210355" y="1051775"/>
                    <a:pt x="210355" y="927279"/>
                  </a:cubicBezTo>
                  <a:cubicBezTo>
                    <a:pt x="210355" y="802783"/>
                    <a:pt x="152400" y="738389"/>
                    <a:pt x="120203" y="618186"/>
                  </a:cubicBezTo>
                  <a:cubicBezTo>
                    <a:pt x="88006" y="497983"/>
                    <a:pt x="17172" y="309093"/>
                    <a:pt x="17172" y="206062"/>
                  </a:cubicBezTo>
                  <a:cubicBezTo>
                    <a:pt x="17172" y="103031"/>
                    <a:pt x="68687" y="51515"/>
                    <a:pt x="120203" y="0"/>
                  </a:cubicBez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43948" y="2484884"/>
              <a:ext cx="1289324" cy="119057"/>
            </a:xfrm>
            <a:custGeom>
              <a:avLst/>
              <a:gdLst>
                <a:gd name="connsiteX0" fmla="*/ 0 w 1287887"/>
                <a:gd name="connsiteY0" fmla="*/ 0 h 118055"/>
                <a:gd name="connsiteX1" fmla="*/ 669701 w 1287887"/>
                <a:gd name="connsiteY1" fmla="*/ 115909 h 118055"/>
                <a:gd name="connsiteX2" fmla="*/ 1287887 w 1287887"/>
                <a:gd name="connsiteY2" fmla="*/ 12878 h 118055"/>
                <a:gd name="connsiteX3" fmla="*/ 1287887 w 1287887"/>
                <a:gd name="connsiteY3" fmla="*/ 12878 h 11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887" h="118055">
                  <a:moveTo>
                    <a:pt x="0" y="0"/>
                  </a:moveTo>
                  <a:cubicBezTo>
                    <a:pt x="227526" y="56881"/>
                    <a:pt x="455053" y="113763"/>
                    <a:pt x="669701" y="115909"/>
                  </a:cubicBezTo>
                  <a:cubicBezTo>
                    <a:pt x="884349" y="118055"/>
                    <a:pt x="1287887" y="12878"/>
                    <a:pt x="1287887" y="12878"/>
                  </a:cubicBezTo>
                  <a:lnTo>
                    <a:pt x="1287887" y="12878"/>
                  </a:ln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 flipV="1">
              <a:off x="1994759" y="3011912"/>
              <a:ext cx="1287736" cy="117470"/>
            </a:xfrm>
            <a:custGeom>
              <a:avLst/>
              <a:gdLst>
                <a:gd name="connsiteX0" fmla="*/ 0 w 1287887"/>
                <a:gd name="connsiteY0" fmla="*/ 0 h 118055"/>
                <a:gd name="connsiteX1" fmla="*/ 669701 w 1287887"/>
                <a:gd name="connsiteY1" fmla="*/ 115909 h 118055"/>
                <a:gd name="connsiteX2" fmla="*/ 1287887 w 1287887"/>
                <a:gd name="connsiteY2" fmla="*/ 12878 h 118055"/>
                <a:gd name="connsiteX3" fmla="*/ 1287887 w 1287887"/>
                <a:gd name="connsiteY3" fmla="*/ 12878 h 11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887" h="118055">
                  <a:moveTo>
                    <a:pt x="0" y="0"/>
                  </a:moveTo>
                  <a:cubicBezTo>
                    <a:pt x="227526" y="56881"/>
                    <a:pt x="455053" y="113763"/>
                    <a:pt x="669701" y="115909"/>
                  </a:cubicBezTo>
                  <a:cubicBezTo>
                    <a:pt x="884349" y="118055"/>
                    <a:pt x="1287887" y="12878"/>
                    <a:pt x="1287887" y="12878"/>
                  </a:cubicBezTo>
                  <a:lnTo>
                    <a:pt x="1287887" y="12878"/>
                  </a:ln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91583" y="3859602"/>
              <a:ext cx="1287736" cy="117470"/>
            </a:xfrm>
            <a:custGeom>
              <a:avLst/>
              <a:gdLst>
                <a:gd name="connsiteX0" fmla="*/ 0 w 1287887"/>
                <a:gd name="connsiteY0" fmla="*/ 0 h 118055"/>
                <a:gd name="connsiteX1" fmla="*/ 669701 w 1287887"/>
                <a:gd name="connsiteY1" fmla="*/ 115909 h 118055"/>
                <a:gd name="connsiteX2" fmla="*/ 1287887 w 1287887"/>
                <a:gd name="connsiteY2" fmla="*/ 12878 h 118055"/>
                <a:gd name="connsiteX3" fmla="*/ 1287887 w 1287887"/>
                <a:gd name="connsiteY3" fmla="*/ 12878 h 11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887" h="118055">
                  <a:moveTo>
                    <a:pt x="0" y="0"/>
                  </a:moveTo>
                  <a:cubicBezTo>
                    <a:pt x="227526" y="56881"/>
                    <a:pt x="455053" y="113763"/>
                    <a:pt x="669701" y="115909"/>
                  </a:cubicBezTo>
                  <a:cubicBezTo>
                    <a:pt x="884349" y="118055"/>
                    <a:pt x="1287887" y="12878"/>
                    <a:pt x="1287887" y="12878"/>
                  </a:cubicBezTo>
                  <a:lnTo>
                    <a:pt x="1287887" y="12878"/>
                  </a:lnTo>
                </a:path>
              </a:pathLst>
            </a:cu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6707188" y="2497139"/>
            <a:ext cx="3517900" cy="15906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Resulting reactions at each story are required to resist the lateral translation of the structure.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6710364" y="4437063"/>
            <a:ext cx="3525837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Resulting Moments and Axial Forces are </a:t>
            </a:r>
            <a:r>
              <a:rPr lang="en-US" i="1">
                <a:solidFill>
                  <a:schemeClr val="bg1"/>
                </a:solidFill>
              </a:rPr>
              <a:t>M</a:t>
            </a:r>
            <a:r>
              <a:rPr lang="en-US" i="1" baseline="-25000">
                <a:solidFill>
                  <a:schemeClr val="bg1"/>
                </a:solidFill>
              </a:rPr>
              <a:t>nt</a:t>
            </a:r>
            <a:r>
              <a:rPr lang="en-US">
                <a:solidFill>
                  <a:schemeClr val="bg1"/>
                </a:solidFill>
              </a:rPr>
              <a:t> and </a:t>
            </a:r>
            <a:r>
              <a:rPr lang="en-US" i="1">
                <a:solidFill>
                  <a:schemeClr val="bg1"/>
                </a:solidFill>
              </a:rPr>
              <a:t>P</a:t>
            </a:r>
            <a:r>
              <a:rPr lang="en-US" i="1" baseline="-25000">
                <a:solidFill>
                  <a:schemeClr val="bg1"/>
                </a:solidFill>
              </a:rPr>
              <a:t>nt</a:t>
            </a:r>
            <a:r>
              <a:rPr lang="en-US">
                <a:solidFill>
                  <a:schemeClr val="bg1"/>
                </a:solidFill>
              </a:rPr>
              <a:t> respectively.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A8044-E5D8-42D9-B34D-F6D8D5D8E017}" type="slidenum">
              <a:rPr lang="en-US" altLang="en-US" smtClean="0"/>
              <a:pPr/>
              <a:t>42</a:t>
            </a:fld>
            <a:endParaRPr lang="en-US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242731" y="6424614"/>
            <a:ext cx="50969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44035" name="TextBox 78"/>
          <p:cNvSpPr txBox="1">
            <a:spLocks noChangeArrowheads="1"/>
          </p:cNvSpPr>
          <p:nvPr/>
        </p:nvSpPr>
        <p:spPr bwMode="auto">
          <a:xfrm>
            <a:off x="2209801" y="1243808"/>
            <a:ext cx="6999288" cy="82232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To determine </a:t>
            </a:r>
            <a:r>
              <a:rPr lang="en-US" altLang="en-US" i="1" dirty="0" err="1">
                <a:solidFill>
                  <a:schemeClr val="bg1"/>
                </a:solidFill>
              </a:rPr>
              <a:t>M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lt</a:t>
            </a:r>
            <a:r>
              <a:rPr lang="en-US" altLang="en-US" dirty="0">
                <a:solidFill>
                  <a:schemeClr val="bg1"/>
                </a:solidFill>
              </a:rPr>
              <a:t> and </a:t>
            </a:r>
            <a:r>
              <a:rPr lang="en-US" altLang="en-US" i="1" dirty="0" err="1">
                <a:solidFill>
                  <a:schemeClr val="bg1"/>
                </a:solidFill>
              </a:rPr>
              <a:t>P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lt</a:t>
            </a:r>
            <a:r>
              <a:rPr lang="en-US" altLang="en-US" baseline="-25000" dirty="0">
                <a:solidFill>
                  <a:schemeClr val="bg1"/>
                </a:solidFill>
              </a:rPr>
              <a:t> </a:t>
            </a:r>
            <a:r>
              <a:rPr lang="en-US" altLang="en-US" dirty="0">
                <a:solidFill>
                  <a:schemeClr val="bg1"/>
                </a:solidFill>
              </a:rPr>
              <a:t>, apply the resulting reaction at each story.</a:t>
            </a:r>
          </a:p>
        </p:txBody>
      </p:sp>
      <p:sp>
        <p:nvSpPr>
          <p:cNvPr id="24" name="Slide Number Placeholder 23"/>
          <p:cNvSpPr txBox="1">
            <a:spLocks noGrp="1"/>
          </p:cNvSpPr>
          <p:nvPr/>
        </p:nvSpPr>
        <p:spPr>
          <a:xfrm>
            <a:off x="9448800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2742142" y="2428079"/>
            <a:ext cx="3689350" cy="31861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4038" name="AutoShape 113"/>
          <p:cNvSpPr>
            <a:spLocks noChangeArrowheads="1"/>
          </p:cNvSpPr>
          <p:nvPr/>
        </p:nvSpPr>
        <p:spPr bwMode="auto">
          <a:xfrm>
            <a:off x="4948239" y="5081589"/>
            <a:ext cx="396875" cy="33178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4039" name="AutoShape 113"/>
          <p:cNvSpPr>
            <a:spLocks noChangeArrowheads="1"/>
          </p:cNvSpPr>
          <p:nvPr/>
        </p:nvSpPr>
        <p:spPr bwMode="auto">
          <a:xfrm>
            <a:off x="3654426" y="5080000"/>
            <a:ext cx="396875" cy="3317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4040" name="Line 15"/>
          <p:cNvSpPr>
            <a:spLocks noChangeShapeType="1"/>
          </p:cNvSpPr>
          <p:nvPr/>
        </p:nvSpPr>
        <p:spPr bwMode="auto">
          <a:xfrm>
            <a:off x="3467100" y="5429250"/>
            <a:ext cx="20764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41" name="Freeform 16"/>
          <p:cNvSpPr>
            <a:spLocks/>
          </p:cNvSpPr>
          <p:nvPr/>
        </p:nvSpPr>
        <p:spPr bwMode="auto">
          <a:xfrm>
            <a:off x="3852864" y="2957513"/>
            <a:ext cx="1290637" cy="2119312"/>
          </a:xfrm>
          <a:custGeom>
            <a:avLst/>
            <a:gdLst>
              <a:gd name="T0" fmla="*/ 0 w 813"/>
              <a:gd name="T1" fmla="*/ 2147483647 h 1335"/>
              <a:gd name="T2" fmla="*/ 0 w 813"/>
              <a:gd name="T3" fmla="*/ 0 h 1335"/>
              <a:gd name="T4" fmla="*/ 2147483647 w 813"/>
              <a:gd name="T5" fmla="*/ 0 h 1335"/>
              <a:gd name="T6" fmla="*/ 2147483647 w 813"/>
              <a:gd name="T7" fmla="*/ 2147483647 h 1335"/>
              <a:gd name="T8" fmla="*/ 0 60000 65536"/>
              <a:gd name="T9" fmla="*/ 0 60000 65536"/>
              <a:gd name="T10" fmla="*/ 0 60000 65536"/>
              <a:gd name="T11" fmla="*/ 0 60000 65536"/>
              <a:gd name="T12" fmla="*/ 0 w 813"/>
              <a:gd name="T13" fmla="*/ 0 h 1335"/>
              <a:gd name="T14" fmla="*/ 813 w 813"/>
              <a:gd name="T15" fmla="*/ 1335 h 13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3" h="1335">
                <a:moveTo>
                  <a:pt x="0" y="1332"/>
                </a:moveTo>
                <a:lnTo>
                  <a:pt x="0" y="0"/>
                </a:lnTo>
                <a:lnTo>
                  <a:pt x="813" y="0"/>
                </a:lnTo>
                <a:lnTo>
                  <a:pt x="813" y="1335"/>
                </a:lnTo>
              </a:path>
            </a:pathLst>
          </a:custGeom>
          <a:noFill/>
          <a:ln w="571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42" name="Line 17"/>
          <p:cNvSpPr>
            <a:spLocks noChangeShapeType="1"/>
          </p:cNvSpPr>
          <p:nvPr/>
        </p:nvSpPr>
        <p:spPr bwMode="auto">
          <a:xfrm>
            <a:off x="3848101" y="3614738"/>
            <a:ext cx="130016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43" name="Line 18"/>
          <p:cNvSpPr>
            <a:spLocks noChangeShapeType="1"/>
          </p:cNvSpPr>
          <p:nvPr/>
        </p:nvSpPr>
        <p:spPr bwMode="auto">
          <a:xfrm>
            <a:off x="3852863" y="4329113"/>
            <a:ext cx="1295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09801" y="508943"/>
            <a:ext cx="5851526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Amplified First Order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A8044-E5D8-42D9-B34D-F6D8D5D8E017}" type="slidenum">
              <a:rPr lang="en-US" altLang="en-US" smtClean="0"/>
              <a:pPr/>
              <a:t>43</a:t>
            </a:fld>
            <a:endParaRPr lang="en-US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2912004" y="6375400"/>
            <a:ext cx="541866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45059" name="TextBox 78"/>
          <p:cNvSpPr txBox="1">
            <a:spLocks noChangeArrowheads="1"/>
          </p:cNvSpPr>
          <p:nvPr/>
        </p:nvSpPr>
        <p:spPr bwMode="auto">
          <a:xfrm>
            <a:off x="2159001" y="1277939"/>
            <a:ext cx="7786687" cy="82232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To determine </a:t>
            </a:r>
            <a:r>
              <a:rPr lang="en-US" altLang="en-US" i="1" dirty="0" err="1">
                <a:solidFill>
                  <a:schemeClr val="bg1"/>
                </a:solidFill>
              </a:rPr>
              <a:t>M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lt</a:t>
            </a:r>
            <a:r>
              <a:rPr lang="en-US" altLang="en-US" dirty="0">
                <a:solidFill>
                  <a:schemeClr val="bg1"/>
                </a:solidFill>
              </a:rPr>
              <a:t> and </a:t>
            </a:r>
            <a:r>
              <a:rPr lang="en-US" altLang="en-US" i="1" dirty="0" err="1">
                <a:solidFill>
                  <a:schemeClr val="bg1"/>
                </a:solidFill>
              </a:rPr>
              <a:t>P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lt</a:t>
            </a:r>
            <a:r>
              <a:rPr lang="en-US" altLang="en-US" baseline="-25000" dirty="0">
                <a:solidFill>
                  <a:schemeClr val="bg1"/>
                </a:solidFill>
              </a:rPr>
              <a:t> </a:t>
            </a:r>
            <a:r>
              <a:rPr lang="en-US" altLang="en-US" dirty="0">
                <a:solidFill>
                  <a:schemeClr val="bg1"/>
                </a:solidFill>
              </a:rPr>
              <a:t>, apply the resulting reaction at each story.</a:t>
            </a:r>
          </a:p>
        </p:txBody>
      </p:sp>
      <p:sp>
        <p:nvSpPr>
          <p:cNvPr id="24" name="Slide Number Placeholder 23"/>
          <p:cNvSpPr txBox="1">
            <a:spLocks noGrp="1"/>
          </p:cNvSpPr>
          <p:nvPr/>
        </p:nvSpPr>
        <p:spPr>
          <a:xfrm>
            <a:off x="9448800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2936875" y="2486026"/>
            <a:ext cx="3689350" cy="31861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5062" name="AutoShape 113"/>
          <p:cNvSpPr>
            <a:spLocks noChangeArrowheads="1"/>
          </p:cNvSpPr>
          <p:nvPr/>
        </p:nvSpPr>
        <p:spPr bwMode="auto">
          <a:xfrm>
            <a:off x="4948239" y="5081589"/>
            <a:ext cx="396875" cy="33178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5063" name="AutoShape 113"/>
          <p:cNvSpPr>
            <a:spLocks noChangeArrowheads="1"/>
          </p:cNvSpPr>
          <p:nvPr/>
        </p:nvSpPr>
        <p:spPr bwMode="auto">
          <a:xfrm>
            <a:off x="3654426" y="5080000"/>
            <a:ext cx="396875" cy="3317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5064" name="Line 7"/>
          <p:cNvSpPr>
            <a:spLocks noChangeShapeType="1"/>
          </p:cNvSpPr>
          <p:nvPr/>
        </p:nvSpPr>
        <p:spPr bwMode="auto">
          <a:xfrm>
            <a:off x="3467100" y="5429250"/>
            <a:ext cx="20764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5" name="Freeform 8"/>
          <p:cNvSpPr>
            <a:spLocks/>
          </p:cNvSpPr>
          <p:nvPr/>
        </p:nvSpPr>
        <p:spPr bwMode="auto">
          <a:xfrm>
            <a:off x="3852864" y="2957513"/>
            <a:ext cx="1290637" cy="2119312"/>
          </a:xfrm>
          <a:custGeom>
            <a:avLst/>
            <a:gdLst>
              <a:gd name="T0" fmla="*/ 0 w 813"/>
              <a:gd name="T1" fmla="*/ 2147483647 h 1335"/>
              <a:gd name="T2" fmla="*/ 0 w 813"/>
              <a:gd name="T3" fmla="*/ 0 h 1335"/>
              <a:gd name="T4" fmla="*/ 2147483647 w 813"/>
              <a:gd name="T5" fmla="*/ 0 h 1335"/>
              <a:gd name="T6" fmla="*/ 2147483647 w 813"/>
              <a:gd name="T7" fmla="*/ 2147483647 h 1335"/>
              <a:gd name="T8" fmla="*/ 0 60000 65536"/>
              <a:gd name="T9" fmla="*/ 0 60000 65536"/>
              <a:gd name="T10" fmla="*/ 0 60000 65536"/>
              <a:gd name="T11" fmla="*/ 0 60000 65536"/>
              <a:gd name="T12" fmla="*/ 0 w 813"/>
              <a:gd name="T13" fmla="*/ 0 h 1335"/>
              <a:gd name="T14" fmla="*/ 813 w 813"/>
              <a:gd name="T15" fmla="*/ 1335 h 13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3" h="1335">
                <a:moveTo>
                  <a:pt x="0" y="1332"/>
                </a:moveTo>
                <a:lnTo>
                  <a:pt x="0" y="0"/>
                </a:lnTo>
                <a:lnTo>
                  <a:pt x="813" y="0"/>
                </a:lnTo>
                <a:lnTo>
                  <a:pt x="813" y="1335"/>
                </a:lnTo>
              </a:path>
            </a:pathLst>
          </a:custGeom>
          <a:noFill/>
          <a:ln w="571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6" name="Line 9"/>
          <p:cNvSpPr>
            <a:spLocks noChangeShapeType="1"/>
          </p:cNvSpPr>
          <p:nvPr/>
        </p:nvSpPr>
        <p:spPr bwMode="auto">
          <a:xfrm>
            <a:off x="3848101" y="3614738"/>
            <a:ext cx="130016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7" name="Line 10"/>
          <p:cNvSpPr>
            <a:spLocks noChangeShapeType="1"/>
          </p:cNvSpPr>
          <p:nvPr/>
        </p:nvSpPr>
        <p:spPr bwMode="auto">
          <a:xfrm>
            <a:off x="3852863" y="4329113"/>
            <a:ext cx="1295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59001" y="500476"/>
            <a:ext cx="5902326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Amplified First Order Analysis</a:t>
            </a:r>
          </a:p>
        </p:txBody>
      </p:sp>
      <p:sp>
        <p:nvSpPr>
          <p:cNvPr id="45069" name="TextBox 68"/>
          <p:cNvSpPr txBox="1">
            <a:spLocks noChangeArrowheads="1"/>
          </p:cNvSpPr>
          <p:nvPr/>
        </p:nvSpPr>
        <p:spPr bwMode="auto">
          <a:xfrm>
            <a:off x="5230814" y="2466975"/>
            <a:ext cx="700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i="1">
                <a:solidFill>
                  <a:schemeClr val="bg1"/>
                </a:solidFill>
              </a:rPr>
              <a:t>R</a:t>
            </a:r>
            <a:r>
              <a:rPr lang="en-US" altLang="en-US" b="1" i="1" baseline="-2500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89" name="Straight Arrow Connector 88"/>
          <p:cNvCxnSpPr/>
          <p:nvPr/>
        </p:nvCxnSpPr>
        <p:spPr bwMode="auto">
          <a:xfrm rot="10800000" flipH="1" flipV="1">
            <a:off x="5149850" y="2963863"/>
            <a:ext cx="471488" cy="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71" name="TextBox 68"/>
          <p:cNvSpPr txBox="1">
            <a:spLocks noChangeArrowheads="1"/>
          </p:cNvSpPr>
          <p:nvPr/>
        </p:nvSpPr>
        <p:spPr bwMode="auto">
          <a:xfrm>
            <a:off x="5197475" y="3119438"/>
            <a:ext cx="700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i="1">
                <a:solidFill>
                  <a:schemeClr val="bg1"/>
                </a:solidFill>
              </a:rPr>
              <a:t>R</a:t>
            </a:r>
            <a:r>
              <a:rPr lang="en-US" altLang="en-US" b="1" i="1" baseline="-2500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95" name="Straight Arrow Connector 94"/>
          <p:cNvCxnSpPr/>
          <p:nvPr/>
        </p:nvCxnSpPr>
        <p:spPr bwMode="auto">
          <a:xfrm rot="10800000" flipH="1" flipV="1">
            <a:off x="5159375" y="3606800"/>
            <a:ext cx="471488" cy="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073" name="Group 95"/>
          <p:cNvGrpSpPr>
            <a:grpSpLocks/>
          </p:cNvGrpSpPr>
          <p:nvPr/>
        </p:nvGrpSpPr>
        <p:grpSpPr bwMode="auto">
          <a:xfrm>
            <a:off x="5159376" y="3848100"/>
            <a:ext cx="747713" cy="477838"/>
            <a:chOff x="3520295" y="2022543"/>
            <a:chExt cx="746905" cy="477838"/>
          </a:xfrm>
        </p:grpSpPr>
        <p:sp>
          <p:nvSpPr>
            <p:cNvPr id="45074" name="TextBox 68"/>
            <p:cNvSpPr txBox="1">
              <a:spLocks noChangeArrowheads="1"/>
            </p:cNvSpPr>
            <p:nvPr/>
          </p:nvSpPr>
          <p:spPr bwMode="auto">
            <a:xfrm>
              <a:off x="3567869" y="2022543"/>
              <a:ext cx="699331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b="1" i="1">
                  <a:solidFill>
                    <a:schemeClr val="bg1"/>
                  </a:solidFill>
                </a:rPr>
                <a:t>R</a:t>
              </a:r>
              <a:r>
                <a:rPr lang="en-US" altLang="en-US" b="1" i="1" baseline="-25000">
                  <a:solidFill>
                    <a:schemeClr val="bg1"/>
                  </a:solidFill>
                </a:rPr>
                <a:t>1</a:t>
              </a:r>
            </a:p>
          </p:txBody>
        </p:sp>
        <p:cxnSp>
          <p:nvCxnSpPr>
            <p:cNvPr id="98" name="Straight Arrow Connector 97"/>
            <p:cNvCxnSpPr/>
            <p:nvPr/>
          </p:nvCxnSpPr>
          <p:spPr bwMode="auto">
            <a:xfrm rot="10800000" flipH="1" flipV="1">
              <a:off x="3520295" y="2500381"/>
              <a:ext cx="470978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A8044-E5D8-42D9-B34D-F6D8D5D8E017}" type="slidenum">
              <a:rPr lang="en-US" altLang="en-US" smtClean="0"/>
              <a:pPr/>
              <a:t>44</a:t>
            </a:fld>
            <a:endParaRPr lang="en-US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197733" y="6400800"/>
            <a:ext cx="4927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46083" name="TextBox 78"/>
          <p:cNvSpPr txBox="1">
            <a:spLocks noChangeArrowheads="1"/>
          </p:cNvSpPr>
          <p:nvPr/>
        </p:nvSpPr>
        <p:spPr bwMode="auto">
          <a:xfrm>
            <a:off x="2218267" y="1277939"/>
            <a:ext cx="7727421" cy="82232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To determine </a:t>
            </a:r>
            <a:r>
              <a:rPr lang="en-US" altLang="en-US" i="1" dirty="0" err="1">
                <a:solidFill>
                  <a:schemeClr val="bg1"/>
                </a:solidFill>
              </a:rPr>
              <a:t>M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lt</a:t>
            </a:r>
            <a:r>
              <a:rPr lang="en-US" altLang="en-US" dirty="0">
                <a:solidFill>
                  <a:schemeClr val="bg1"/>
                </a:solidFill>
              </a:rPr>
              <a:t> and </a:t>
            </a:r>
            <a:r>
              <a:rPr lang="en-US" altLang="en-US" i="1" dirty="0" err="1">
                <a:solidFill>
                  <a:schemeClr val="bg1"/>
                </a:solidFill>
              </a:rPr>
              <a:t>P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lt</a:t>
            </a:r>
            <a:r>
              <a:rPr lang="en-US" altLang="en-US" baseline="-25000" dirty="0">
                <a:solidFill>
                  <a:schemeClr val="bg1"/>
                </a:solidFill>
              </a:rPr>
              <a:t> </a:t>
            </a:r>
            <a:r>
              <a:rPr lang="en-US" altLang="en-US" dirty="0">
                <a:solidFill>
                  <a:schemeClr val="bg1"/>
                </a:solidFill>
              </a:rPr>
              <a:t>, apply the resulting reaction at each story.</a:t>
            </a:r>
          </a:p>
        </p:txBody>
      </p:sp>
      <p:sp>
        <p:nvSpPr>
          <p:cNvPr id="24" name="Slide Number Placeholder 23"/>
          <p:cNvSpPr txBox="1">
            <a:spLocks noGrp="1"/>
          </p:cNvSpPr>
          <p:nvPr/>
        </p:nvSpPr>
        <p:spPr>
          <a:xfrm>
            <a:off x="9448800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2896395" y="2484211"/>
            <a:ext cx="3689350" cy="31861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6086" name="AutoShape 113"/>
          <p:cNvSpPr>
            <a:spLocks noChangeArrowheads="1"/>
          </p:cNvSpPr>
          <p:nvPr/>
        </p:nvSpPr>
        <p:spPr bwMode="auto">
          <a:xfrm>
            <a:off x="4948239" y="5081589"/>
            <a:ext cx="396875" cy="33178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6087" name="AutoShape 113"/>
          <p:cNvSpPr>
            <a:spLocks noChangeArrowheads="1"/>
          </p:cNvSpPr>
          <p:nvPr/>
        </p:nvSpPr>
        <p:spPr bwMode="auto">
          <a:xfrm>
            <a:off x="3654426" y="5080000"/>
            <a:ext cx="396875" cy="3317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6088" name="Line 7"/>
          <p:cNvSpPr>
            <a:spLocks noChangeShapeType="1"/>
          </p:cNvSpPr>
          <p:nvPr/>
        </p:nvSpPr>
        <p:spPr bwMode="auto">
          <a:xfrm>
            <a:off x="3467100" y="5429250"/>
            <a:ext cx="20764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9" name="Freeform 8"/>
          <p:cNvSpPr>
            <a:spLocks/>
          </p:cNvSpPr>
          <p:nvPr/>
        </p:nvSpPr>
        <p:spPr bwMode="auto">
          <a:xfrm>
            <a:off x="3852864" y="2957513"/>
            <a:ext cx="1290637" cy="2119312"/>
          </a:xfrm>
          <a:custGeom>
            <a:avLst/>
            <a:gdLst>
              <a:gd name="T0" fmla="*/ 0 w 813"/>
              <a:gd name="T1" fmla="*/ 2147483647 h 1335"/>
              <a:gd name="T2" fmla="*/ 0 w 813"/>
              <a:gd name="T3" fmla="*/ 0 h 1335"/>
              <a:gd name="T4" fmla="*/ 2147483647 w 813"/>
              <a:gd name="T5" fmla="*/ 0 h 1335"/>
              <a:gd name="T6" fmla="*/ 2147483647 w 813"/>
              <a:gd name="T7" fmla="*/ 2147483647 h 1335"/>
              <a:gd name="T8" fmla="*/ 0 60000 65536"/>
              <a:gd name="T9" fmla="*/ 0 60000 65536"/>
              <a:gd name="T10" fmla="*/ 0 60000 65536"/>
              <a:gd name="T11" fmla="*/ 0 60000 65536"/>
              <a:gd name="T12" fmla="*/ 0 w 813"/>
              <a:gd name="T13" fmla="*/ 0 h 1335"/>
              <a:gd name="T14" fmla="*/ 813 w 813"/>
              <a:gd name="T15" fmla="*/ 1335 h 13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3" h="1335">
                <a:moveTo>
                  <a:pt x="0" y="1332"/>
                </a:moveTo>
                <a:lnTo>
                  <a:pt x="0" y="0"/>
                </a:lnTo>
                <a:lnTo>
                  <a:pt x="813" y="0"/>
                </a:lnTo>
                <a:lnTo>
                  <a:pt x="813" y="1335"/>
                </a:lnTo>
              </a:path>
            </a:pathLst>
          </a:custGeom>
          <a:noFill/>
          <a:ln w="571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0" name="Line 9"/>
          <p:cNvSpPr>
            <a:spLocks noChangeShapeType="1"/>
          </p:cNvSpPr>
          <p:nvPr/>
        </p:nvSpPr>
        <p:spPr bwMode="auto">
          <a:xfrm>
            <a:off x="3848101" y="3614738"/>
            <a:ext cx="130016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1" name="Line 10"/>
          <p:cNvSpPr>
            <a:spLocks noChangeShapeType="1"/>
          </p:cNvSpPr>
          <p:nvPr/>
        </p:nvSpPr>
        <p:spPr bwMode="auto">
          <a:xfrm>
            <a:off x="3852863" y="4329113"/>
            <a:ext cx="1295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18267" y="508943"/>
            <a:ext cx="5843059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Amplified First Order Analysis</a:t>
            </a:r>
          </a:p>
        </p:txBody>
      </p:sp>
      <p:grpSp>
        <p:nvGrpSpPr>
          <p:cNvPr id="46093" name="Group 91"/>
          <p:cNvGrpSpPr>
            <a:grpSpLocks/>
          </p:cNvGrpSpPr>
          <p:nvPr/>
        </p:nvGrpSpPr>
        <p:grpSpPr bwMode="auto">
          <a:xfrm>
            <a:off x="5991226" y="2519364"/>
            <a:ext cx="747713" cy="477837"/>
            <a:chOff x="3520295" y="2022543"/>
            <a:chExt cx="746905" cy="477838"/>
          </a:xfrm>
        </p:grpSpPr>
        <p:sp>
          <p:nvSpPr>
            <p:cNvPr id="46113" name="TextBox 68"/>
            <p:cNvSpPr txBox="1">
              <a:spLocks noChangeArrowheads="1"/>
            </p:cNvSpPr>
            <p:nvPr/>
          </p:nvSpPr>
          <p:spPr bwMode="auto">
            <a:xfrm>
              <a:off x="3567869" y="2022543"/>
              <a:ext cx="699331" cy="461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b="1" i="1">
                  <a:solidFill>
                    <a:schemeClr val="bg1"/>
                  </a:solidFill>
                </a:rPr>
                <a:t>R</a:t>
              </a:r>
              <a:r>
                <a:rPr lang="en-US" altLang="en-US" b="1" i="1" baseline="-25000">
                  <a:solidFill>
                    <a:schemeClr val="bg1"/>
                  </a:solidFill>
                </a:rPr>
                <a:t>3</a:t>
              </a:r>
            </a:p>
          </p:txBody>
        </p:sp>
        <p:cxnSp>
          <p:nvCxnSpPr>
            <p:cNvPr id="89" name="Straight Arrow Connector 88"/>
            <p:cNvCxnSpPr/>
            <p:nvPr/>
          </p:nvCxnSpPr>
          <p:spPr bwMode="auto">
            <a:xfrm rot="10800000" flipH="1" flipV="1">
              <a:off x="3520295" y="2500381"/>
              <a:ext cx="470978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094" name="Group 92"/>
          <p:cNvGrpSpPr>
            <a:grpSpLocks/>
          </p:cNvGrpSpPr>
          <p:nvPr/>
        </p:nvGrpSpPr>
        <p:grpSpPr bwMode="auto">
          <a:xfrm>
            <a:off x="5707063" y="3162300"/>
            <a:ext cx="747712" cy="477838"/>
            <a:chOff x="3520295" y="2022543"/>
            <a:chExt cx="746905" cy="477838"/>
          </a:xfrm>
        </p:grpSpPr>
        <p:sp>
          <p:nvSpPr>
            <p:cNvPr id="46111" name="TextBox 68"/>
            <p:cNvSpPr txBox="1">
              <a:spLocks noChangeArrowheads="1"/>
            </p:cNvSpPr>
            <p:nvPr/>
          </p:nvSpPr>
          <p:spPr bwMode="auto">
            <a:xfrm>
              <a:off x="3567869" y="2022543"/>
              <a:ext cx="699331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b="1" i="1">
                  <a:solidFill>
                    <a:schemeClr val="bg1"/>
                  </a:solidFill>
                </a:rPr>
                <a:t>R</a:t>
              </a:r>
              <a:r>
                <a:rPr lang="en-US" altLang="en-US" b="1" i="1" baseline="-25000">
                  <a:solidFill>
                    <a:schemeClr val="bg1"/>
                  </a:solidFill>
                </a:rPr>
                <a:t>2</a:t>
              </a:r>
            </a:p>
          </p:txBody>
        </p:sp>
        <p:cxnSp>
          <p:nvCxnSpPr>
            <p:cNvPr id="95" name="Straight Arrow Connector 94"/>
            <p:cNvCxnSpPr/>
            <p:nvPr/>
          </p:nvCxnSpPr>
          <p:spPr bwMode="auto">
            <a:xfrm rot="10800000" flipH="1" flipV="1">
              <a:off x="3520295" y="2500381"/>
              <a:ext cx="470978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095" name="Group 95"/>
          <p:cNvGrpSpPr>
            <a:grpSpLocks/>
          </p:cNvGrpSpPr>
          <p:nvPr/>
        </p:nvGrpSpPr>
        <p:grpSpPr bwMode="auto">
          <a:xfrm>
            <a:off x="5443539" y="3894139"/>
            <a:ext cx="746125" cy="477837"/>
            <a:chOff x="3520295" y="2022543"/>
            <a:chExt cx="746905" cy="477838"/>
          </a:xfrm>
        </p:grpSpPr>
        <p:sp>
          <p:nvSpPr>
            <p:cNvPr id="46109" name="TextBox 68"/>
            <p:cNvSpPr txBox="1">
              <a:spLocks noChangeArrowheads="1"/>
            </p:cNvSpPr>
            <p:nvPr/>
          </p:nvSpPr>
          <p:spPr bwMode="auto">
            <a:xfrm>
              <a:off x="3567970" y="2022543"/>
              <a:ext cx="699230" cy="461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b="1" i="1">
                  <a:solidFill>
                    <a:schemeClr val="bg1"/>
                  </a:solidFill>
                </a:rPr>
                <a:t>R</a:t>
              </a:r>
              <a:r>
                <a:rPr lang="en-US" altLang="en-US" b="1" i="1" baseline="-25000">
                  <a:solidFill>
                    <a:schemeClr val="bg1"/>
                  </a:solidFill>
                </a:rPr>
                <a:t>1</a:t>
              </a:r>
            </a:p>
          </p:txBody>
        </p:sp>
        <p:cxnSp>
          <p:nvCxnSpPr>
            <p:cNvPr id="98" name="Straight Arrow Connector 97"/>
            <p:cNvCxnSpPr/>
            <p:nvPr/>
          </p:nvCxnSpPr>
          <p:spPr bwMode="auto">
            <a:xfrm rot="10800000" flipH="1" flipV="1">
              <a:off x="3520295" y="2500381"/>
              <a:ext cx="470391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096" name="Group 39"/>
          <p:cNvGrpSpPr>
            <a:grpSpLocks/>
          </p:cNvGrpSpPr>
          <p:nvPr/>
        </p:nvGrpSpPr>
        <p:grpSpPr bwMode="auto">
          <a:xfrm>
            <a:off x="3851276" y="2838451"/>
            <a:ext cx="2119313" cy="2270125"/>
            <a:chOff x="1945865" y="2341808"/>
            <a:chExt cx="2119565" cy="2269949"/>
          </a:xfrm>
        </p:grpSpPr>
        <p:sp>
          <p:nvSpPr>
            <p:cNvPr id="46098" name="Freeform 138"/>
            <p:cNvSpPr>
              <a:spLocks/>
            </p:cNvSpPr>
            <p:nvPr/>
          </p:nvSpPr>
          <p:spPr bwMode="auto">
            <a:xfrm>
              <a:off x="2477557" y="3090929"/>
              <a:ext cx="1244437" cy="115910"/>
            </a:xfrm>
            <a:custGeom>
              <a:avLst/>
              <a:gdLst>
                <a:gd name="T0" fmla="*/ 0 w 576"/>
                <a:gd name="T1" fmla="*/ 2147483647 h 71"/>
                <a:gd name="T2" fmla="*/ 2147483647 w 576"/>
                <a:gd name="T3" fmla="*/ 2147483647 h 71"/>
                <a:gd name="T4" fmla="*/ 2147483647 w 576"/>
                <a:gd name="T5" fmla="*/ 2147483647 h 71"/>
                <a:gd name="T6" fmla="*/ 2147483647 w 576"/>
                <a:gd name="T7" fmla="*/ 2147483647 h 71"/>
                <a:gd name="T8" fmla="*/ 2147483647 w 576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71"/>
                <a:gd name="T17" fmla="*/ 576 w 576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71">
                  <a:moveTo>
                    <a:pt x="0" y="31"/>
                  </a:moveTo>
                  <a:cubicBezTo>
                    <a:pt x="24" y="37"/>
                    <a:pt x="96" y="67"/>
                    <a:pt x="144" y="69"/>
                  </a:cubicBezTo>
                  <a:cubicBezTo>
                    <a:pt x="192" y="71"/>
                    <a:pt x="240" y="52"/>
                    <a:pt x="288" y="41"/>
                  </a:cubicBezTo>
                  <a:cubicBezTo>
                    <a:pt x="336" y="30"/>
                    <a:pt x="384" y="4"/>
                    <a:pt x="432" y="2"/>
                  </a:cubicBezTo>
                  <a:cubicBezTo>
                    <a:pt x="480" y="0"/>
                    <a:pt x="546" y="25"/>
                    <a:pt x="576" y="31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6099" name="Group 34"/>
            <p:cNvGrpSpPr>
              <a:grpSpLocks/>
            </p:cNvGrpSpPr>
            <p:nvPr/>
          </p:nvGrpSpPr>
          <p:grpSpPr bwMode="auto">
            <a:xfrm>
              <a:off x="1945865" y="2341808"/>
              <a:ext cx="808067" cy="2259217"/>
              <a:chOff x="1945865" y="2341808"/>
              <a:chExt cx="808067" cy="2259217"/>
            </a:xfrm>
          </p:grpSpPr>
          <p:sp>
            <p:nvSpPr>
              <p:cNvPr id="46106" name="Freeform 137"/>
              <p:cNvSpPr>
                <a:spLocks/>
              </p:cNvSpPr>
              <p:nvPr/>
            </p:nvSpPr>
            <p:spPr bwMode="auto">
              <a:xfrm>
                <a:off x="1945865" y="3850783"/>
                <a:ext cx="256422" cy="750242"/>
              </a:xfrm>
              <a:custGeom>
                <a:avLst/>
                <a:gdLst>
                  <a:gd name="T0" fmla="*/ 0 w 173"/>
                  <a:gd name="T1" fmla="*/ 2147483647 h 566"/>
                  <a:gd name="T2" fmla="*/ 2147483647 w 173"/>
                  <a:gd name="T3" fmla="*/ 2147483647 h 566"/>
                  <a:gd name="T4" fmla="*/ 2147483647 w 173"/>
                  <a:gd name="T5" fmla="*/ 2147483647 h 566"/>
                  <a:gd name="T6" fmla="*/ 2147483647 w 173"/>
                  <a:gd name="T7" fmla="*/ 0 h 5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3"/>
                  <a:gd name="T13" fmla="*/ 0 h 566"/>
                  <a:gd name="T14" fmla="*/ 173 w 173"/>
                  <a:gd name="T15" fmla="*/ 566 h 5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3" h="566">
                    <a:moveTo>
                      <a:pt x="0" y="566"/>
                    </a:moveTo>
                    <a:cubicBezTo>
                      <a:pt x="40" y="498"/>
                      <a:pt x="72" y="432"/>
                      <a:pt x="96" y="374"/>
                    </a:cubicBezTo>
                    <a:cubicBezTo>
                      <a:pt x="120" y="316"/>
                      <a:pt x="131" y="282"/>
                      <a:pt x="144" y="220"/>
                    </a:cubicBezTo>
                    <a:cubicBezTo>
                      <a:pt x="157" y="158"/>
                      <a:pt x="167" y="46"/>
                      <a:pt x="173" y="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107" name="Freeform 137"/>
              <p:cNvSpPr>
                <a:spLocks/>
              </p:cNvSpPr>
              <p:nvPr/>
            </p:nvSpPr>
            <p:spPr bwMode="auto">
              <a:xfrm flipH="1" flipV="1">
                <a:off x="2188417" y="3166056"/>
                <a:ext cx="256422" cy="750242"/>
              </a:xfrm>
              <a:custGeom>
                <a:avLst/>
                <a:gdLst>
                  <a:gd name="T0" fmla="*/ 0 w 173"/>
                  <a:gd name="T1" fmla="*/ 2147483647 h 566"/>
                  <a:gd name="T2" fmla="*/ 2147483647 w 173"/>
                  <a:gd name="T3" fmla="*/ 2147483647 h 566"/>
                  <a:gd name="T4" fmla="*/ 2147483647 w 173"/>
                  <a:gd name="T5" fmla="*/ 2147483647 h 566"/>
                  <a:gd name="T6" fmla="*/ 2147483647 w 173"/>
                  <a:gd name="T7" fmla="*/ 0 h 5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3"/>
                  <a:gd name="T13" fmla="*/ 0 h 566"/>
                  <a:gd name="T14" fmla="*/ 173 w 173"/>
                  <a:gd name="T15" fmla="*/ 566 h 5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3" h="566">
                    <a:moveTo>
                      <a:pt x="0" y="566"/>
                    </a:moveTo>
                    <a:cubicBezTo>
                      <a:pt x="40" y="498"/>
                      <a:pt x="72" y="432"/>
                      <a:pt x="96" y="374"/>
                    </a:cubicBezTo>
                    <a:cubicBezTo>
                      <a:pt x="120" y="316"/>
                      <a:pt x="131" y="282"/>
                      <a:pt x="144" y="220"/>
                    </a:cubicBezTo>
                    <a:cubicBezTo>
                      <a:pt x="157" y="158"/>
                      <a:pt x="167" y="46"/>
                      <a:pt x="173" y="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108" name="Freeform 137"/>
              <p:cNvSpPr>
                <a:spLocks/>
              </p:cNvSpPr>
              <p:nvPr/>
            </p:nvSpPr>
            <p:spPr bwMode="auto">
              <a:xfrm>
                <a:off x="2497510" y="2341808"/>
                <a:ext cx="256422" cy="750242"/>
              </a:xfrm>
              <a:custGeom>
                <a:avLst/>
                <a:gdLst>
                  <a:gd name="T0" fmla="*/ 0 w 173"/>
                  <a:gd name="T1" fmla="*/ 2147483647 h 566"/>
                  <a:gd name="T2" fmla="*/ 2147483647 w 173"/>
                  <a:gd name="T3" fmla="*/ 2147483647 h 566"/>
                  <a:gd name="T4" fmla="*/ 2147483647 w 173"/>
                  <a:gd name="T5" fmla="*/ 2147483647 h 566"/>
                  <a:gd name="T6" fmla="*/ 2147483647 w 173"/>
                  <a:gd name="T7" fmla="*/ 0 h 5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3"/>
                  <a:gd name="T13" fmla="*/ 0 h 566"/>
                  <a:gd name="T14" fmla="*/ 173 w 173"/>
                  <a:gd name="T15" fmla="*/ 566 h 5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3" h="566">
                    <a:moveTo>
                      <a:pt x="0" y="566"/>
                    </a:moveTo>
                    <a:cubicBezTo>
                      <a:pt x="40" y="498"/>
                      <a:pt x="72" y="432"/>
                      <a:pt x="96" y="374"/>
                    </a:cubicBezTo>
                    <a:cubicBezTo>
                      <a:pt x="120" y="316"/>
                      <a:pt x="131" y="282"/>
                      <a:pt x="144" y="220"/>
                    </a:cubicBezTo>
                    <a:cubicBezTo>
                      <a:pt x="157" y="158"/>
                      <a:pt x="167" y="46"/>
                      <a:pt x="173" y="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6100" name="Freeform 138"/>
            <p:cNvSpPr>
              <a:spLocks/>
            </p:cNvSpPr>
            <p:nvPr/>
          </p:nvSpPr>
          <p:spPr bwMode="auto">
            <a:xfrm>
              <a:off x="2204954" y="3822878"/>
              <a:ext cx="1244437" cy="115910"/>
            </a:xfrm>
            <a:custGeom>
              <a:avLst/>
              <a:gdLst>
                <a:gd name="T0" fmla="*/ 0 w 576"/>
                <a:gd name="T1" fmla="*/ 2147483647 h 71"/>
                <a:gd name="T2" fmla="*/ 2147483647 w 576"/>
                <a:gd name="T3" fmla="*/ 2147483647 h 71"/>
                <a:gd name="T4" fmla="*/ 2147483647 w 576"/>
                <a:gd name="T5" fmla="*/ 2147483647 h 71"/>
                <a:gd name="T6" fmla="*/ 2147483647 w 576"/>
                <a:gd name="T7" fmla="*/ 2147483647 h 71"/>
                <a:gd name="T8" fmla="*/ 2147483647 w 576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71"/>
                <a:gd name="T17" fmla="*/ 576 w 576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71">
                  <a:moveTo>
                    <a:pt x="0" y="31"/>
                  </a:moveTo>
                  <a:cubicBezTo>
                    <a:pt x="24" y="37"/>
                    <a:pt x="96" y="67"/>
                    <a:pt x="144" y="69"/>
                  </a:cubicBezTo>
                  <a:cubicBezTo>
                    <a:pt x="192" y="71"/>
                    <a:pt x="240" y="52"/>
                    <a:pt x="288" y="41"/>
                  </a:cubicBezTo>
                  <a:cubicBezTo>
                    <a:pt x="336" y="30"/>
                    <a:pt x="384" y="4"/>
                    <a:pt x="432" y="2"/>
                  </a:cubicBezTo>
                  <a:cubicBezTo>
                    <a:pt x="480" y="0"/>
                    <a:pt x="546" y="25"/>
                    <a:pt x="576" y="31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01" name="Freeform 138"/>
            <p:cNvSpPr>
              <a:spLocks/>
            </p:cNvSpPr>
            <p:nvPr/>
          </p:nvSpPr>
          <p:spPr bwMode="auto">
            <a:xfrm>
              <a:off x="2810261" y="2444839"/>
              <a:ext cx="1244437" cy="115910"/>
            </a:xfrm>
            <a:custGeom>
              <a:avLst/>
              <a:gdLst>
                <a:gd name="T0" fmla="*/ 0 w 576"/>
                <a:gd name="T1" fmla="*/ 2147483647 h 71"/>
                <a:gd name="T2" fmla="*/ 2147483647 w 576"/>
                <a:gd name="T3" fmla="*/ 2147483647 h 71"/>
                <a:gd name="T4" fmla="*/ 2147483647 w 576"/>
                <a:gd name="T5" fmla="*/ 2147483647 h 71"/>
                <a:gd name="T6" fmla="*/ 2147483647 w 576"/>
                <a:gd name="T7" fmla="*/ 2147483647 h 71"/>
                <a:gd name="T8" fmla="*/ 2147483647 w 576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71"/>
                <a:gd name="T17" fmla="*/ 576 w 576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71">
                  <a:moveTo>
                    <a:pt x="0" y="31"/>
                  </a:moveTo>
                  <a:cubicBezTo>
                    <a:pt x="24" y="37"/>
                    <a:pt x="96" y="67"/>
                    <a:pt x="144" y="69"/>
                  </a:cubicBezTo>
                  <a:cubicBezTo>
                    <a:pt x="192" y="71"/>
                    <a:pt x="240" y="52"/>
                    <a:pt x="288" y="41"/>
                  </a:cubicBezTo>
                  <a:cubicBezTo>
                    <a:pt x="336" y="30"/>
                    <a:pt x="384" y="4"/>
                    <a:pt x="432" y="2"/>
                  </a:cubicBezTo>
                  <a:cubicBezTo>
                    <a:pt x="480" y="0"/>
                    <a:pt x="546" y="25"/>
                    <a:pt x="576" y="31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6102" name="Group 35"/>
            <p:cNvGrpSpPr>
              <a:grpSpLocks/>
            </p:cNvGrpSpPr>
            <p:nvPr/>
          </p:nvGrpSpPr>
          <p:grpSpPr bwMode="auto">
            <a:xfrm>
              <a:off x="3257363" y="2352540"/>
              <a:ext cx="808067" cy="2259217"/>
              <a:chOff x="1945865" y="2341808"/>
              <a:chExt cx="808067" cy="2259217"/>
            </a:xfrm>
          </p:grpSpPr>
          <p:sp>
            <p:nvSpPr>
              <p:cNvPr id="46103" name="Freeform 137"/>
              <p:cNvSpPr>
                <a:spLocks/>
              </p:cNvSpPr>
              <p:nvPr/>
            </p:nvSpPr>
            <p:spPr bwMode="auto">
              <a:xfrm>
                <a:off x="1945865" y="3850783"/>
                <a:ext cx="256422" cy="750242"/>
              </a:xfrm>
              <a:custGeom>
                <a:avLst/>
                <a:gdLst>
                  <a:gd name="T0" fmla="*/ 0 w 173"/>
                  <a:gd name="T1" fmla="*/ 2147483647 h 566"/>
                  <a:gd name="T2" fmla="*/ 2147483647 w 173"/>
                  <a:gd name="T3" fmla="*/ 2147483647 h 566"/>
                  <a:gd name="T4" fmla="*/ 2147483647 w 173"/>
                  <a:gd name="T5" fmla="*/ 2147483647 h 566"/>
                  <a:gd name="T6" fmla="*/ 2147483647 w 173"/>
                  <a:gd name="T7" fmla="*/ 0 h 5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3"/>
                  <a:gd name="T13" fmla="*/ 0 h 566"/>
                  <a:gd name="T14" fmla="*/ 173 w 173"/>
                  <a:gd name="T15" fmla="*/ 566 h 5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3" h="566">
                    <a:moveTo>
                      <a:pt x="0" y="566"/>
                    </a:moveTo>
                    <a:cubicBezTo>
                      <a:pt x="40" y="498"/>
                      <a:pt x="72" y="432"/>
                      <a:pt x="96" y="374"/>
                    </a:cubicBezTo>
                    <a:cubicBezTo>
                      <a:pt x="120" y="316"/>
                      <a:pt x="131" y="282"/>
                      <a:pt x="144" y="220"/>
                    </a:cubicBezTo>
                    <a:cubicBezTo>
                      <a:pt x="157" y="158"/>
                      <a:pt x="167" y="46"/>
                      <a:pt x="173" y="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104" name="Freeform 137"/>
              <p:cNvSpPr>
                <a:spLocks/>
              </p:cNvSpPr>
              <p:nvPr/>
            </p:nvSpPr>
            <p:spPr bwMode="auto">
              <a:xfrm flipH="1" flipV="1">
                <a:off x="2188417" y="3166056"/>
                <a:ext cx="256422" cy="750242"/>
              </a:xfrm>
              <a:custGeom>
                <a:avLst/>
                <a:gdLst>
                  <a:gd name="T0" fmla="*/ 0 w 173"/>
                  <a:gd name="T1" fmla="*/ 2147483647 h 566"/>
                  <a:gd name="T2" fmla="*/ 2147483647 w 173"/>
                  <a:gd name="T3" fmla="*/ 2147483647 h 566"/>
                  <a:gd name="T4" fmla="*/ 2147483647 w 173"/>
                  <a:gd name="T5" fmla="*/ 2147483647 h 566"/>
                  <a:gd name="T6" fmla="*/ 2147483647 w 173"/>
                  <a:gd name="T7" fmla="*/ 0 h 5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3"/>
                  <a:gd name="T13" fmla="*/ 0 h 566"/>
                  <a:gd name="T14" fmla="*/ 173 w 173"/>
                  <a:gd name="T15" fmla="*/ 566 h 5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3" h="566">
                    <a:moveTo>
                      <a:pt x="0" y="566"/>
                    </a:moveTo>
                    <a:cubicBezTo>
                      <a:pt x="40" y="498"/>
                      <a:pt x="72" y="432"/>
                      <a:pt x="96" y="374"/>
                    </a:cubicBezTo>
                    <a:cubicBezTo>
                      <a:pt x="120" y="316"/>
                      <a:pt x="131" y="282"/>
                      <a:pt x="144" y="220"/>
                    </a:cubicBezTo>
                    <a:cubicBezTo>
                      <a:pt x="157" y="158"/>
                      <a:pt x="167" y="46"/>
                      <a:pt x="173" y="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105" name="Freeform 137"/>
              <p:cNvSpPr>
                <a:spLocks/>
              </p:cNvSpPr>
              <p:nvPr/>
            </p:nvSpPr>
            <p:spPr bwMode="auto">
              <a:xfrm>
                <a:off x="2497510" y="2341808"/>
                <a:ext cx="256422" cy="750242"/>
              </a:xfrm>
              <a:custGeom>
                <a:avLst/>
                <a:gdLst>
                  <a:gd name="T0" fmla="*/ 0 w 173"/>
                  <a:gd name="T1" fmla="*/ 2147483647 h 566"/>
                  <a:gd name="T2" fmla="*/ 2147483647 w 173"/>
                  <a:gd name="T3" fmla="*/ 2147483647 h 566"/>
                  <a:gd name="T4" fmla="*/ 2147483647 w 173"/>
                  <a:gd name="T5" fmla="*/ 2147483647 h 566"/>
                  <a:gd name="T6" fmla="*/ 2147483647 w 173"/>
                  <a:gd name="T7" fmla="*/ 0 h 5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3"/>
                  <a:gd name="T13" fmla="*/ 0 h 566"/>
                  <a:gd name="T14" fmla="*/ 173 w 173"/>
                  <a:gd name="T15" fmla="*/ 566 h 5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3" h="566">
                    <a:moveTo>
                      <a:pt x="0" y="566"/>
                    </a:moveTo>
                    <a:cubicBezTo>
                      <a:pt x="40" y="498"/>
                      <a:pt x="72" y="432"/>
                      <a:pt x="96" y="374"/>
                    </a:cubicBezTo>
                    <a:cubicBezTo>
                      <a:pt x="120" y="316"/>
                      <a:pt x="131" y="282"/>
                      <a:pt x="144" y="220"/>
                    </a:cubicBezTo>
                    <a:cubicBezTo>
                      <a:pt x="157" y="158"/>
                      <a:pt x="167" y="46"/>
                      <a:pt x="173" y="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5" name="TextBox 34"/>
          <p:cNvSpPr txBox="1"/>
          <p:nvPr/>
        </p:nvSpPr>
        <p:spPr>
          <a:xfrm>
            <a:off x="6716714" y="2487613"/>
            <a:ext cx="3240087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Resulting moments and axial forces are </a:t>
            </a:r>
            <a:r>
              <a:rPr lang="en-US" i="1">
                <a:solidFill>
                  <a:schemeClr val="bg1"/>
                </a:solidFill>
              </a:rPr>
              <a:t>M</a:t>
            </a:r>
            <a:r>
              <a:rPr lang="en-US" i="1" baseline="-25000">
                <a:solidFill>
                  <a:schemeClr val="bg1"/>
                </a:solidFill>
              </a:rPr>
              <a:t>lt</a:t>
            </a:r>
            <a:r>
              <a:rPr lang="en-US">
                <a:solidFill>
                  <a:schemeClr val="bg1"/>
                </a:solidFill>
              </a:rPr>
              <a:t> and </a:t>
            </a:r>
            <a:r>
              <a:rPr lang="en-US" i="1">
                <a:solidFill>
                  <a:schemeClr val="bg1"/>
                </a:solidFill>
              </a:rPr>
              <a:t>P</a:t>
            </a:r>
            <a:r>
              <a:rPr lang="en-US" i="1" baseline="-25000">
                <a:solidFill>
                  <a:schemeClr val="bg1"/>
                </a:solidFill>
              </a:rPr>
              <a:t>lt</a:t>
            </a:r>
            <a:r>
              <a:rPr lang="en-US">
                <a:solidFill>
                  <a:schemeClr val="bg1"/>
                </a:solidFill>
              </a:rPr>
              <a:t> respectively.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A8044-E5D8-42D9-B34D-F6D8D5D8E017}" type="slidenum">
              <a:rPr lang="en-US" altLang="en-US" smtClean="0"/>
              <a:pPr/>
              <a:t>45</a:t>
            </a:fld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941233" y="6416675"/>
            <a:ext cx="430953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6147" name="TextBox 13"/>
          <p:cNvSpPr txBox="1">
            <a:spLocks noChangeArrowheads="1"/>
          </p:cNvSpPr>
          <p:nvPr/>
        </p:nvSpPr>
        <p:spPr bwMode="auto">
          <a:xfrm>
            <a:off x="2628899" y="4256089"/>
            <a:ext cx="7156450" cy="8318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P-</a:t>
            </a:r>
            <a:r>
              <a:rPr lang="el-GR" altLang="en-US" dirty="0">
                <a:solidFill>
                  <a:schemeClr val="bg1"/>
                </a:solidFill>
              </a:rPr>
              <a:t>δ</a:t>
            </a:r>
            <a:r>
              <a:rPr lang="en-US" altLang="en-US" dirty="0">
                <a:solidFill>
                  <a:schemeClr val="bg1"/>
                </a:solidFill>
              </a:rPr>
              <a:t> analysis can be neglected if requirements of Section C2.1(b) are met.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03E2264-A5F1-44DC-879D-AA7D9D86215D}" type="slidenum">
              <a:rPr lang="en-US" altLang="en-US" sz="1200">
                <a:solidFill>
                  <a:srgbClr val="BCBCBC"/>
                </a:solidFill>
              </a:rPr>
              <a:pPr/>
              <a:t>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2628900" y="1298576"/>
            <a:ext cx="3702050" cy="4619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dirty="0">
                <a:solidFill>
                  <a:schemeClr val="bg1"/>
                </a:solidFill>
              </a:rPr>
              <a:t>Analysis and Design</a:t>
            </a: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2628900" y="2016126"/>
            <a:ext cx="7165975" cy="8318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Typically, computer analysis is used to calculate second order effects.</a:t>
            </a:r>
          </a:p>
        </p:txBody>
      </p:sp>
      <p:sp>
        <p:nvSpPr>
          <p:cNvPr id="6151" name="TextBox 6"/>
          <p:cNvSpPr txBox="1">
            <a:spLocks noChangeArrowheads="1"/>
          </p:cNvSpPr>
          <p:nvPr/>
        </p:nvSpPr>
        <p:spPr bwMode="auto">
          <a:xfrm>
            <a:off x="2628899" y="3136107"/>
            <a:ext cx="7165975" cy="8318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Many programs neglect P-</a:t>
            </a:r>
            <a:r>
              <a:rPr lang="el-GR" altLang="en-US" dirty="0">
                <a:solidFill>
                  <a:schemeClr val="bg1"/>
                </a:solidFill>
              </a:rPr>
              <a:t>δ</a:t>
            </a:r>
            <a:r>
              <a:rPr lang="en-US" altLang="en-US" dirty="0">
                <a:solidFill>
                  <a:schemeClr val="bg1"/>
                </a:solidFill>
              </a:rPr>
              <a:t> analysis.  Often this is not a significant effect, but it should be checked.</a:t>
            </a:r>
          </a:p>
        </p:txBody>
      </p:sp>
      <p:sp>
        <p:nvSpPr>
          <p:cNvPr id="6152" name="TextBox 6"/>
          <p:cNvSpPr txBox="1">
            <a:spLocks noChangeArrowheads="1"/>
          </p:cNvSpPr>
          <p:nvPr/>
        </p:nvSpPr>
        <p:spPr bwMode="auto">
          <a:xfrm>
            <a:off x="2628900" y="581026"/>
            <a:ext cx="3702050" cy="4619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dirty="0">
                <a:solidFill>
                  <a:schemeClr val="bg1"/>
                </a:solidFill>
              </a:rPr>
              <a:t>Combined Forces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412067" y="6381001"/>
            <a:ext cx="447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7171" name="TextBox 13"/>
          <p:cNvSpPr txBox="1">
            <a:spLocks noChangeArrowheads="1"/>
          </p:cNvSpPr>
          <p:nvPr/>
        </p:nvSpPr>
        <p:spPr bwMode="auto">
          <a:xfrm>
            <a:off x="2476499" y="4812551"/>
            <a:ext cx="7156450" cy="15684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This last provision is applicable to the “traditional” method restrictions. Therefore, often requires the application of notional loads in fewer cases than the direct analysis method.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256982C-14D4-46B1-A531-9B722449AB40}" type="slidenum">
              <a:rPr lang="en-US" altLang="en-US" sz="1200">
                <a:solidFill>
                  <a:srgbClr val="BCBCBC"/>
                </a:solidFill>
              </a:rPr>
              <a:pPr/>
              <a:t>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2476500" y="1289421"/>
            <a:ext cx="3702050" cy="4619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dirty="0">
                <a:solidFill>
                  <a:schemeClr val="bg1"/>
                </a:solidFill>
              </a:rPr>
              <a:t>Analysis and Design</a:t>
            </a:r>
          </a:p>
        </p:txBody>
      </p:sp>
      <p:sp>
        <p:nvSpPr>
          <p:cNvPr id="7174" name="TextBox 6"/>
          <p:cNvSpPr txBox="1">
            <a:spLocks noChangeArrowheads="1"/>
          </p:cNvSpPr>
          <p:nvPr/>
        </p:nvSpPr>
        <p:spPr bwMode="auto">
          <a:xfrm>
            <a:off x="2476500" y="1976663"/>
            <a:ext cx="7165975" cy="8318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Initial imperfections must be considered, either through application of notional loads or direct modeling.</a:t>
            </a:r>
          </a:p>
        </p:txBody>
      </p:sp>
      <p:sp>
        <p:nvSpPr>
          <p:cNvPr id="7175" name="TextBox 6"/>
          <p:cNvSpPr txBox="1">
            <a:spLocks noChangeArrowheads="1"/>
          </p:cNvSpPr>
          <p:nvPr/>
        </p:nvSpPr>
        <p:spPr bwMode="auto">
          <a:xfrm>
            <a:off x="2476499" y="3033792"/>
            <a:ext cx="7165975" cy="1570037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Notional loads are applied to all load cases (Section C2.2b(a)) unless second order to first order drift ratio is ≤ 1.7. Then, can apply notional loads only to gravity load combinations (Section C2-2b(d)).</a:t>
            </a:r>
          </a:p>
        </p:txBody>
      </p:sp>
      <p:sp>
        <p:nvSpPr>
          <p:cNvPr id="7176" name="TextBox 6"/>
          <p:cNvSpPr txBox="1">
            <a:spLocks noChangeArrowheads="1"/>
          </p:cNvSpPr>
          <p:nvPr/>
        </p:nvSpPr>
        <p:spPr bwMode="auto">
          <a:xfrm>
            <a:off x="2476500" y="582233"/>
            <a:ext cx="3702050" cy="4619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dirty="0">
                <a:solidFill>
                  <a:schemeClr val="bg1"/>
                </a:solidFill>
              </a:rPr>
              <a:t>Combined Forces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750733" y="6302374"/>
            <a:ext cx="43688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75719" y="1309689"/>
            <a:ext cx="6018212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Application of notional loads (Section C2.2b).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75719" y="2146831"/>
            <a:ext cx="6008687" cy="5857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>
              <a:defRPr/>
            </a:pPr>
            <a:r>
              <a:rPr lang="en-US" sz="3200" i="1" dirty="0">
                <a:solidFill>
                  <a:schemeClr val="bg1"/>
                </a:solidFill>
              </a:rPr>
              <a:t>N</a:t>
            </a:r>
            <a:r>
              <a:rPr lang="en-US" sz="3200" i="1" baseline="-25000" dirty="0">
                <a:solidFill>
                  <a:schemeClr val="bg1"/>
                </a:solidFill>
              </a:rPr>
              <a:t>i </a:t>
            </a:r>
            <a:r>
              <a:rPr lang="en-US" sz="3200" dirty="0">
                <a:solidFill>
                  <a:schemeClr val="bg1"/>
                </a:solidFill>
              </a:rPr>
              <a:t>= 0.002</a:t>
            </a:r>
            <a:r>
              <a:rPr lang="en-US" sz="3200" i="1" dirty="0">
                <a:solidFill>
                  <a:schemeClr val="bg1"/>
                </a:solidFill>
              </a:rPr>
              <a:t>Y</a:t>
            </a:r>
            <a:r>
              <a:rPr lang="en-US" sz="3200" i="1" baseline="-25000" dirty="0">
                <a:solidFill>
                  <a:schemeClr val="bg1"/>
                </a:solidFill>
              </a:rPr>
              <a:t>i   </a:t>
            </a:r>
            <a:r>
              <a:rPr lang="en-US" sz="3200" i="1" dirty="0">
                <a:solidFill>
                  <a:schemeClr val="bg1"/>
                </a:solidFill>
              </a:rPr>
              <a:t>        </a:t>
            </a:r>
            <a:r>
              <a:rPr lang="en-US" dirty="0">
                <a:solidFill>
                  <a:schemeClr val="bg1"/>
                </a:solidFill>
              </a:rPr>
              <a:t>Equation C2-1</a:t>
            </a:r>
            <a:r>
              <a:rPr lang="en-US" sz="2800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75719" y="3109385"/>
            <a:ext cx="7070725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>
            <a:spAutoFit/>
          </a:bodyPr>
          <a:lstStyle/>
          <a:p>
            <a:pPr>
              <a:tabLst>
                <a:tab pos="290513" algn="l"/>
                <a:tab pos="566738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N</a:t>
            </a:r>
            <a:r>
              <a:rPr lang="en-US" i="1" baseline="-25000" dirty="0">
                <a:solidFill>
                  <a:schemeClr val="bg1"/>
                </a:solidFill>
              </a:rPr>
              <a:t>i	</a:t>
            </a:r>
            <a:r>
              <a:rPr lang="en-US" dirty="0">
                <a:solidFill>
                  <a:schemeClr val="bg1"/>
                </a:solidFill>
              </a:rPr>
              <a:t>=	notional lateral load applied at level </a:t>
            </a:r>
            <a:r>
              <a:rPr lang="en-US" i="1" dirty="0" err="1">
                <a:solidFill>
                  <a:schemeClr val="bg1"/>
                </a:solidFill>
              </a:rPr>
              <a:t>i</a:t>
            </a:r>
            <a:endParaRPr lang="en-US" i="1" dirty="0">
              <a:solidFill>
                <a:schemeClr val="bg1"/>
              </a:solidFill>
            </a:endParaRPr>
          </a:p>
          <a:p>
            <a:pPr>
              <a:tabLst>
                <a:tab pos="290513" algn="l"/>
                <a:tab pos="566738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Y</a:t>
            </a:r>
            <a:r>
              <a:rPr lang="en-US" i="1" baseline="-25000" dirty="0">
                <a:solidFill>
                  <a:schemeClr val="bg1"/>
                </a:solidFill>
              </a:rPr>
              <a:t>i	</a:t>
            </a:r>
            <a:r>
              <a:rPr lang="en-US" dirty="0">
                <a:solidFill>
                  <a:schemeClr val="bg1"/>
                </a:solidFill>
              </a:rPr>
              <a:t>=	gravity load at level </a:t>
            </a:r>
            <a:r>
              <a:rPr lang="en-US" dirty="0" err="1">
                <a:solidFill>
                  <a:schemeClr val="bg1"/>
                </a:solidFill>
              </a:rPr>
              <a:t>i</a:t>
            </a:r>
            <a:r>
              <a:rPr lang="en-US" dirty="0">
                <a:solidFill>
                  <a:schemeClr val="bg1"/>
                </a:solidFill>
              </a:rPr>
              <a:t> from load combinations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75719" y="4403376"/>
            <a:ext cx="7075487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Consider independently in two orthogonal directions.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4408C06-34EE-4A30-B1C3-D17275A0258B}" type="slidenum">
              <a:rPr lang="en-US" altLang="en-US" sz="1200">
                <a:solidFill>
                  <a:srgbClr val="BCBCBC"/>
                </a:solidFill>
              </a:rPr>
              <a:pPr/>
              <a:t>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8200" name="TextBox 6"/>
          <p:cNvSpPr txBox="1">
            <a:spLocks noChangeArrowheads="1"/>
          </p:cNvSpPr>
          <p:nvPr/>
        </p:nvSpPr>
        <p:spPr bwMode="auto">
          <a:xfrm>
            <a:off x="2575719" y="561976"/>
            <a:ext cx="3702050" cy="4619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 dirty="0">
                <a:solidFill>
                  <a:schemeClr val="bg1"/>
                </a:solidFill>
              </a:rPr>
              <a:t>Combined Forces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462867" y="6323543"/>
            <a:ext cx="4546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2116667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Doubly and Singly Symmetric Members: </a:t>
            </a:r>
          </a:p>
          <a:p>
            <a:pPr lvl="1">
              <a:defRPr/>
            </a:pPr>
            <a:r>
              <a:rPr lang="en-US" dirty="0">
                <a:solidFill>
                  <a:schemeClr val="bg1"/>
                </a:solidFill>
              </a:rPr>
              <a:t>Flexure and Compression</a:t>
            </a:r>
          </a:p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B8F75BB-0C65-46C6-ABC5-C24BA992704A}" type="slidenum">
              <a:rPr lang="en-US" altLang="en-US" sz="1200">
                <a:solidFill>
                  <a:srgbClr val="BCBCBC"/>
                </a:solidFill>
              </a:rPr>
              <a:pPr/>
              <a:t>8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598333" y="6317722"/>
            <a:ext cx="4343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Combined Forces – AISC Manual 16th Ed &amp; ANSI/AISC 360-22</a:t>
            </a:r>
          </a:p>
        </p:txBody>
      </p:sp>
      <p:sp>
        <p:nvSpPr>
          <p:cNvPr id="10243" name="TextBox 70"/>
          <p:cNvSpPr txBox="1">
            <a:spLocks noChangeArrowheads="1"/>
          </p:cNvSpPr>
          <p:nvPr/>
        </p:nvSpPr>
        <p:spPr bwMode="auto">
          <a:xfrm>
            <a:off x="2466976" y="699007"/>
            <a:ext cx="7159625" cy="5847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800" b="1">
                <a:solidFill>
                  <a:schemeClr val="bg1"/>
                </a:solidFill>
              </a:rPr>
              <a:t>Combination of multiple states of stress:</a:t>
            </a:r>
            <a:r>
              <a:rPr lang="en-US" altLang="en-US" sz="3200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466976" y="1589088"/>
            <a:ext cx="7064375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Design provisions are simplified and rely on the inherent ductility of steel to redistribute forces throughout the section.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66976" y="2984500"/>
            <a:ext cx="7064375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The basic principle for design is an interaction equation which combines forces from axial and bending loads. Shear is checked independently.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66976" y="4413251"/>
            <a:ext cx="7064375" cy="15843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Modes of failure from all independent modes are analyzed independently of other modes and forces. This is not completely realistic but is sufficiently accurate for design purposes.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58C1673-F882-4730-B487-9252C92EC35F}" type="slidenum">
              <a:rPr lang="en-US" altLang="en-US" sz="1200">
                <a:solidFill>
                  <a:srgbClr val="BCBCBC"/>
                </a:solidFill>
              </a:rPr>
              <a:pPr/>
              <a:t>9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1490594971</TotalTime>
  <Pages>1237561</Pages>
  <Words>2768</Words>
  <Application>Microsoft Office PowerPoint</Application>
  <PresentationFormat>Widescreen</PresentationFormat>
  <Paragraphs>400</Paragraphs>
  <Slides>45</Slides>
  <Notes>45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57" baseType="lpstr">
      <vt:lpstr>Arial</vt:lpstr>
      <vt:lpstr>Book Antiqua</vt:lpstr>
      <vt:lpstr>GreekC</vt:lpstr>
      <vt:lpstr>Lucida Sans</vt:lpstr>
      <vt:lpstr>Symbol</vt:lpstr>
      <vt:lpstr>Times New Roman</vt:lpstr>
      <vt:lpstr>Wingdings</vt:lpstr>
      <vt:lpstr>Wingdings 2</vt:lpstr>
      <vt:lpstr>Wingdings 3</vt:lpstr>
      <vt:lpstr>Apex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Retrofit of Steel Moment Frame Connections: Current Testing Program</dc:title>
  <dc:creator>UT</dc:creator>
  <cp:lastModifiedBy>Kristi Sattler</cp:lastModifiedBy>
  <cp:revision>1346190818</cp:revision>
  <cp:lastPrinted>2001-05-09T19:19:51Z</cp:lastPrinted>
  <dcterms:created xsi:type="dcterms:W3CDTF">1998-02-18T16:27:01Z</dcterms:created>
  <dcterms:modified xsi:type="dcterms:W3CDTF">2024-07-31T21:26:32Z</dcterms:modified>
</cp:coreProperties>
</file>